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09" r:id="rId1"/>
  </p:sldMasterIdLst>
  <p:notesMasterIdLst>
    <p:notesMasterId r:id="rId31"/>
  </p:notesMasterIdLst>
  <p:handoutMasterIdLst>
    <p:handoutMasterId r:id="rId32"/>
  </p:handoutMasterIdLst>
  <p:sldIdLst>
    <p:sldId id="405" r:id="rId2"/>
    <p:sldId id="401" r:id="rId3"/>
    <p:sldId id="444" r:id="rId4"/>
    <p:sldId id="531" r:id="rId5"/>
    <p:sldId id="445" r:id="rId6"/>
    <p:sldId id="532" r:id="rId7"/>
    <p:sldId id="544" r:id="rId8"/>
    <p:sldId id="543" r:id="rId9"/>
    <p:sldId id="515" r:id="rId10"/>
    <p:sldId id="517" r:id="rId11"/>
    <p:sldId id="518" r:id="rId12"/>
    <p:sldId id="519" r:id="rId13"/>
    <p:sldId id="520" r:id="rId14"/>
    <p:sldId id="521" r:id="rId15"/>
    <p:sldId id="522" r:id="rId16"/>
    <p:sldId id="551" r:id="rId17"/>
    <p:sldId id="534" r:id="rId18"/>
    <p:sldId id="524" r:id="rId19"/>
    <p:sldId id="549" r:id="rId20"/>
    <p:sldId id="535" r:id="rId21"/>
    <p:sldId id="552" r:id="rId22"/>
    <p:sldId id="553" r:id="rId23"/>
    <p:sldId id="550" r:id="rId24"/>
    <p:sldId id="528" r:id="rId25"/>
    <p:sldId id="529" r:id="rId26"/>
    <p:sldId id="478" r:id="rId27"/>
    <p:sldId id="479" r:id="rId28"/>
    <p:sldId id="480" r:id="rId29"/>
    <p:sldId id="554" r:id="rId30"/>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pitchFamily="34" charset="-128"/>
        <a:cs typeface="+mn-cs"/>
      </a:defRPr>
    </a:lvl5pPr>
    <a:lvl6pPr marL="2286000" algn="l" defTabSz="914400" rtl="0" eaLnBrk="1" latinLnBrk="0" hangingPunct="1">
      <a:defRPr kern="1200">
        <a:solidFill>
          <a:schemeClr val="tx1"/>
        </a:solidFill>
        <a:latin typeface="Verdana" pitchFamily="34" charset="0"/>
        <a:ea typeface="ＭＳ Ｐゴシック" pitchFamily="34" charset="-128"/>
        <a:cs typeface="+mn-cs"/>
      </a:defRPr>
    </a:lvl6pPr>
    <a:lvl7pPr marL="2743200" algn="l" defTabSz="914400" rtl="0" eaLnBrk="1" latinLnBrk="0" hangingPunct="1">
      <a:defRPr kern="1200">
        <a:solidFill>
          <a:schemeClr val="tx1"/>
        </a:solidFill>
        <a:latin typeface="Verdana" pitchFamily="34" charset="0"/>
        <a:ea typeface="ＭＳ Ｐゴシック" pitchFamily="34" charset="-128"/>
        <a:cs typeface="+mn-cs"/>
      </a:defRPr>
    </a:lvl7pPr>
    <a:lvl8pPr marL="3200400" algn="l" defTabSz="914400" rtl="0" eaLnBrk="1" latinLnBrk="0" hangingPunct="1">
      <a:defRPr kern="1200">
        <a:solidFill>
          <a:schemeClr val="tx1"/>
        </a:solidFill>
        <a:latin typeface="Verdana" pitchFamily="34" charset="0"/>
        <a:ea typeface="ＭＳ Ｐゴシック" pitchFamily="34" charset="-128"/>
        <a:cs typeface="+mn-cs"/>
      </a:defRPr>
    </a:lvl8pPr>
    <a:lvl9pPr marL="3657600" algn="l" defTabSz="914400" rtl="0" eaLnBrk="1" latinLnBrk="0" hangingPunct="1">
      <a:defRPr kern="1200">
        <a:solidFill>
          <a:schemeClr val="tx1"/>
        </a:solidFill>
        <a:latin typeface="Verdana"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FF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07" autoAdjust="0"/>
    <p:restoredTop sz="94660"/>
  </p:normalViewPr>
  <p:slideViewPr>
    <p:cSldViewPr>
      <p:cViewPr varScale="1">
        <p:scale>
          <a:sx n="84" d="100"/>
          <a:sy n="84" d="100"/>
        </p:scale>
        <p:origin x="1157"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76" d="100"/>
          <a:sy n="76" d="100"/>
        </p:scale>
        <p:origin x="-2088"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cat>
            <c:strRef>
              <c:f>Sheet1!$A$2:$A$7</c:f>
              <c:strCache>
                <c:ptCount val="6"/>
                <c:pt idx="0">
                  <c:v>Acceptance</c:v>
                </c:pt>
                <c:pt idx="1">
                  <c:v>Defusion</c:v>
                </c:pt>
                <c:pt idx="2">
                  <c:v>Present</c:v>
                </c:pt>
                <c:pt idx="3">
                  <c:v>Values</c:v>
                </c:pt>
                <c:pt idx="4">
                  <c:v>Mindful Combo</c:v>
                </c:pt>
                <c:pt idx="5">
                  <c:v>Mindful+Values</c:v>
                </c:pt>
              </c:strCache>
            </c:strRef>
          </c:cat>
          <c:val>
            <c:numRef>
              <c:f>Sheet1!$B$2:$B$7</c:f>
              <c:numCache>
                <c:formatCode>General</c:formatCode>
                <c:ptCount val="6"/>
                <c:pt idx="0">
                  <c:v>0.81</c:v>
                </c:pt>
                <c:pt idx="1">
                  <c:v>0.77</c:v>
                </c:pt>
                <c:pt idx="2">
                  <c:v>0.64</c:v>
                </c:pt>
                <c:pt idx="3">
                  <c:v>0.41</c:v>
                </c:pt>
                <c:pt idx="4">
                  <c:v>0.46</c:v>
                </c:pt>
                <c:pt idx="5">
                  <c:v>1.37</c:v>
                </c:pt>
              </c:numCache>
            </c:numRef>
          </c:val>
        </c:ser>
        <c:dLbls>
          <c:showLegendKey val="0"/>
          <c:showVal val="0"/>
          <c:showCatName val="0"/>
          <c:showSerName val="0"/>
          <c:showPercent val="0"/>
          <c:showBubbleSize val="0"/>
        </c:dLbls>
        <c:gapWidth val="150"/>
        <c:axId val="216458896"/>
        <c:axId val="217876760"/>
      </c:barChart>
      <c:catAx>
        <c:axId val="216458896"/>
        <c:scaling>
          <c:orientation val="minMax"/>
        </c:scaling>
        <c:delete val="0"/>
        <c:axPos val="b"/>
        <c:numFmt formatCode="General" sourceLinked="0"/>
        <c:majorTickMark val="out"/>
        <c:minorTickMark val="none"/>
        <c:tickLblPos val="nextTo"/>
        <c:crossAx val="217876760"/>
        <c:crosses val="autoZero"/>
        <c:auto val="1"/>
        <c:lblAlgn val="ctr"/>
        <c:lblOffset val="100"/>
        <c:noMultiLvlLbl val="0"/>
      </c:catAx>
      <c:valAx>
        <c:axId val="217876760"/>
        <c:scaling>
          <c:orientation val="minMax"/>
        </c:scaling>
        <c:delete val="0"/>
        <c:axPos val="l"/>
        <c:majorGridlines/>
        <c:title>
          <c:tx>
            <c:rich>
              <a:bodyPr rot="-5400000" vert="horz"/>
              <a:lstStyle/>
              <a:p>
                <a:pPr>
                  <a:defRPr/>
                </a:pPr>
                <a:r>
                  <a:rPr lang="en-US" sz="1800" b="1" i="0" baseline="0" dirty="0" smtClean="0">
                    <a:effectLst/>
                  </a:rPr>
                  <a:t>Effect size</a:t>
                </a:r>
                <a:endParaRPr lang="en-US" dirty="0">
                  <a:effectLst/>
                </a:endParaRPr>
              </a:p>
            </c:rich>
          </c:tx>
          <c:layout>
            <c:manualLayout>
              <c:xMode val="edge"/>
              <c:yMode val="edge"/>
              <c:x val="9.522730649234883E-3"/>
              <c:y val="3.6986748027600853E-3"/>
            </c:manualLayout>
          </c:layout>
          <c:overlay val="0"/>
        </c:title>
        <c:numFmt formatCode="General" sourceLinked="1"/>
        <c:majorTickMark val="out"/>
        <c:minorTickMark val="none"/>
        <c:tickLblPos val="nextTo"/>
        <c:crossAx val="2164588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charset="0"/>
                <a:ea typeface="+mn-ea"/>
              </a:defRPr>
            </a:lvl1pPr>
          </a:lstStyle>
          <a:p>
            <a:pPr>
              <a:defRPr/>
            </a:pPr>
            <a:endParaRPr lang="en-US"/>
          </a:p>
        </p:txBody>
      </p:sp>
      <p:sp>
        <p:nvSpPr>
          <p:cNvPr id="183299"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charset="0"/>
                <a:ea typeface="+mn-ea"/>
              </a:defRPr>
            </a:lvl1pPr>
          </a:lstStyle>
          <a:p>
            <a:pPr>
              <a:defRPr/>
            </a:pPr>
            <a:endParaRPr lang="en-US"/>
          </a:p>
        </p:txBody>
      </p:sp>
      <p:sp>
        <p:nvSpPr>
          <p:cNvPr id="183300"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charset="0"/>
                <a:ea typeface="+mn-ea"/>
              </a:defRPr>
            </a:lvl1pPr>
          </a:lstStyle>
          <a:p>
            <a:pPr>
              <a:defRPr/>
            </a:pPr>
            <a:endParaRPr lang="en-US"/>
          </a:p>
        </p:txBody>
      </p:sp>
      <p:sp>
        <p:nvSpPr>
          <p:cNvPr id="183301"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charset="0"/>
                <a:ea typeface="+mn-ea"/>
              </a:defRPr>
            </a:lvl1pPr>
          </a:lstStyle>
          <a:p>
            <a:pPr>
              <a:defRPr/>
            </a:pPr>
            <a:r>
              <a:rPr lang="en-US"/>
              <a:t> </a:t>
            </a:r>
          </a:p>
        </p:txBody>
      </p:sp>
    </p:spTree>
    <p:extLst>
      <p:ext uri="{BB962C8B-B14F-4D97-AF65-F5344CB8AC3E}">
        <p14:creationId xmlns:p14="http://schemas.microsoft.com/office/powerpoint/2010/main" val="3225953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Times" charset="0"/>
                <a:ea typeface="+mn-ea"/>
              </a:defRPr>
            </a:lvl1pPr>
          </a:lstStyle>
          <a:p>
            <a:pPr>
              <a:defRPr/>
            </a:pPr>
            <a:endParaRPr lang="en-US"/>
          </a:p>
        </p:txBody>
      </p:sp>
      <p:sp>
        <p:nvSpPr>
          <p:cNvPr id="124931"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Times" charset="0"/>
                <a:ea typeface="+mn-ea"/>
              </a:defRPr>
            </a:lvl1pPr>
          </a:lstStyle>
          <a:p>
            <a:pPr>
              <a:defRPr/>
            </a:pPr>
            <a:endParaRPr lang="en-US"/>
          </a:p>
        </p:txBody>
      </p:sp>
      <p:sp>
        <p:nvSpPr>
          <p:cNvPr id="96260" name="Rectangle 4"/>
          <p:cNvSpPr>
            <a:spLocks noGrp="1" noRot="1" noChangeAspect="1" noChangeArrowheads="1" noTextEdit="1"/>
          </p:cNvSpPr>
          <p:nvPr>
            <p:ph type="sldImg" idx="2"/>
          </p:nvPr>
        </p:nvSpPr>
        <p:spPr bwMode="auto">
          <a:xfrm>
            <a:off x="1258888"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4934"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Times" charset="0"/>
                <a:ea typeface="+mn-ea"/>
              </a:defRPr>
            </a:lvl1pPr>
          </a:lstStyle>
          <a:p>
            <a:pPr>
              <a:defRPr/>
            </a:pPr>
            <a:endParaRPr lang="en-US"/>
          </a:p>
        </p:txBody>
      </p:sp>
      <p:sp>
        <p:nvSpPr>
          <p:cNvPr id="124935"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atin typeface="Times" charset="0"/>
                <a:ea typeface="ＭＳ Ｐゴシック" charset="-128"/>
              </a:defRPr>
            </a:lvl1pPr>
          </a:lstStyle>
          <a:p>
            <a:pPr>
              <a:defRPr/>
            </a:pPr>
            <a:fld id="{F243DC18-59DC-4D0E-9A04-36D8E7C09131}" type="slidenum">
              <a:rPr lang="en-US"/>
              <a:pPr>
                <a:defRPr/>
              </a:pPr>
              <a:t>‹#›</a:t>
            </a:fld>
            <a:endParaRPr lang="en-US"/>
          </a:p>
        </p:txBody>
      </p:sp>
    </p:spTree>
    <p:extLst>
      <p:ext uri="{BB962C8B-B14F-4D97-AF65-F5344CB8AC3E}">
        <p14:creationId xmlns:p14="http://schemas.microsoft.com/office/powerpoint/2010/main" val="37355933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endParaRPr lang="en-US" smtClean="0"/>
          </a:p>
        </p:txBody>
      </p:sp>
      <p:sp>
        <p:nvSpPr>
          <p:cNvPr id="107524" name="Slide Number Placeholder 3"/>
          <p:cNvSpPr>
            <a:spLocks noGrp="1"/>
          </p:cNvSpPr>
          <p:nvPr>
            <p:ph type="sldNum" sz="quarter" idx="5"/>
          </p:nvPr>
        </p:nvSpPr>
        <p:spPr>
          <a:noFill/>
        </p:spPr>
        <p:txBody>
          <a:bodyPr/>
          <a:lstStyle/>
          <a:p>
            <a:fld id="{707034E6-2C35-427B-83BB-82D294A74DC4}" type="slidenum">
              <a:rPr lang="en-US" smtClean="0"/>
              <a:pPr/>
              <a:t>9</a:t>
            </a:fld>
            <a:endParaRPr lang="en-US" smtClean="0"/>
          </a:p>
        </p:txBody>
      </p:sp>
    </p:spTree>
    <p:extLst>
      <p:ext uri="{BB962C8B-B14F-4D97-AF65-F5344CB8AC3E}">
        <p14:creationId xmlns:p14="http://schemas.microsoft.com/office/powerpoint/2010/main" val="1058494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a typeface="ＭＳ Ｐゴシック" pitchFamily="34" charset="-128"/>
            </a:endParaRP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Verdana" pitchFamily="34" charset="0"/>
                <a:ea typeface="ＭＳ Ｐゴシック" pitchFamily="34" charset="-128"/>
              </a:defRPr>
            </a:lvl1pPr>
            <a:lvl2pPr marL="742950" indent="-285750" defTabSz="966788">
              <a:defRPr>
                <a:solidFill>
                  <a:schemeClr val="tx1"/>
                </a:solidFill>
                <a:latin typeface="Verdana" pitchFamily="34" charset="0"/>
                <a:ea typeface="ＭＳ Ｐゴシック" pitchFamily="34" charset="-128"/>
              </a:defRPr>
            </a:lvl2pPr>
            <a:lvl3pPr marL="1143000" indent="-228600" defTabSz="966788">
              <a:defRPr>
                <a:solidFill>
                  <a:schemeClr val="tx1"/>
                </a:solidFill>
                <a:latin typeface="Verdana" pitchFamily="34" charset="0"/>
                <a:ea typeface="ＭＳ Ｐゴシック" pitchFamily="34" charset="-128"/>
              </a:defRPr>
            </a:lvl3pPr>
            <a:lvl4pPr marL="1600200" indent="-228600" defTabSz="966788">
              <a:defRPr>
                <a:solidFill>
                  <a:schemeClr val="tx1"/>
                </a:solidFill>
                <a:latin typeface="Verdana" pitchFamily="34" charset="0"/>
                <a:ea typeface="ＭＳ Ｐゴシック" pitchFamily="34" charset="-128"/>
              </a:defRPr>
            </a:lvl4pPr>
            <a:lvl5pPr marL="2057400" indent="-228600" defTabSz="966788">
              <a:defRPr>
                <a:solidFill>
                  <a:schemeClr val="tx1"/>
                </a:solidFill>
                <a:latin typeface="Verdana" pitchFamily="34"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B03FD3DA-C0EE-4D40-ADFF-9BB8D0F0FB11}" type="slidenum">
              <a:rPr lang="en-US" altLang="en-US" smtClean="0">
                <a:latin typeface="Times" pitchFamily="18" charset="0"/>
              </a:rPr>
              <a:pPr/>
              <a:t>26</a:t>
            </a:fld>
            <a:endParaRPr lang="en-US" altLang="en-US" smtClean="0">
              <a:latin typeface="Times" pitchFamily="18" charset="0"/>
            </a:endParaRPr>
          </a:p>
        </p:txBody>
      </p:sp>
    </p:spTree>
    <p:extLst>
      <p:ext uri="{BB962C8B-B14F-4D97-AF65-F5344CB8AC3E}">
        <p14:creationId xmlns:p14="http://schemas.microsoft.com/office/powerpoint/2010/main" val="2456591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Verdana" pitchFamily="34" charset="0"/>
                <a:ea typeface="ＭＳ Ｐゴシック" pitchFamily="34" charset="-128"/>
              </a:defRPr>
            </a:lvl1pPr>
            <a:lvl2pPr marL="742950" indent="-285750" defTabSz="966788">
              <a:defRPr>
                <a:solidFill>
                  <a:schemeClr val="tx1"/>
                </a:solidFill>
                <a:latin typeface="Verdana" pitchFamily="34" charset="0"/>
                <a:ea typeface="ＭＳ Ｐゴシック" pitchFamily="34" charset="-128"/>
              </a:defRPr>
            </a:lvl2pPr>
            <a:lvl3pPr marL="1143000" indent="-228600" defTabSz="966788">
              <a:defRPr>
                <a:solidFill>
                  <a:schemeClr val="tx1"/>
                </a:solidFill>
                <a:latin typeface="Verdana" pitchFamily="34" charset="0"/>
                <a:ea typeface="ＭＳ Ｐゴシック" pitchFamily="34" charset="-128"/>
              </a:defRPr>
            </a:lvl3pPr>
            <a:lvl4pPr marL="1600200" indent="-228600" defTabSz="966788">
              <a:defRPr>
                <a:solidFill>
                  <a:schemeClr val="tx1"/>
                </a:solidFill>
                <a:latin typeface="Verdana" pitchFamily="34" charset="0"/>
                <a:ea typeface="ＭＳ Ｐゴシック" pitchFamily="34" charset="-128"/>
              </a:defRPr>
            </a:lvl4pPr>
            <a:lvl5pPr marL="2057400" indent="-228600" defTabSz="966788">
              <a:defRPr>
                <a:solidFill>
                  <a:schemeClr val="tx1"/>
                </a:solidFill>
                <a:latin typeface="Verdana" pitchFamily="34"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78316EA4-F50B-48F2-825F-2E7CA1A68FA3}" type="slidenum">
              <a:rPr lang="en-US" altLang="en-US" smtClean="0">
                <a:latin typeface="Times" pitchFamily="18" charset="0"/>
              </a:rPr>
              <a:pPr/>
              <a:t>27</a:t>
            </a:fld>
            <a:endParaRPr lang="en-US" altLang="en-US" smtClean="0">
              <a:latin typeface="Times"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pitchFamily="18" charset="0"/>
                <a:ea typeface="ＭＳ Ｐゴシック" pitchFamily="34" charset="-128"/>
              </a:rPr>
              <a:t>Either use Facing the Struggle Video or I can demonstrate how I usually do it</a:t>
            </a:r>
          </a:p>
        </p:txBody>
      </p:sp>
    </p:spTree>
    <p:extLst>
      <p:ext uri="{BB962C8B-B14F-4D97-AF65-F5344CB8AC3E}">
        <p14:creationId xmlns:p14="http://schemas.microsoft.com/office/powerpoint/2010/main" val="3925870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Times" pitchFamily="18" charset="0"/>
              <a:ea typeface="ＭＳ Ｐゴシック" pitchFamily="34" charset="-128"/>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a:solidFill>
                  <a:schemeClr val="tx1"/>
                </a:solidFill>
                <a:latin typeface="Verdana" pitchFamily="34" charset="0"/>
                <a:ea typeface="ＭＳ Ｐゴシック" pitchFamily="34" charset="-128"/>
              </a:defRPr>
            </a:lvl1pPr>
            <a:lvl2pPr marL="742950" indent="-285750" defTabSz="966788">
              <a:defRPr>
                <a:solidFill>
                  <a:schemeClr val="tx1"/>
                </a:solidFill>
                <a:latin typeface="Verdana" pitchFamily="34" charset="0"/>
                <a:ea typeface="ＭＳ Ｐゴシック" pitchFamily="34" charset="-128"/>
              </a:defRPr>
            </a:lvl2pPr>
            <a:lvl3pPr marL="1143000" indent="-228600" defTabSz="966788">
              <a:defRPr>
                <a:solidFill>
                  <a:schemeClr val="tx1"/>
                </a:solidFill>
                <a:latin typeface="Verdana" pitchFamily="34" charset="0"/>
                <a:ea typeface="ＭＳ Ｐゴシック" pitchFamily="34" charset="-128"/>
              </a:defRPr>
            </a:lvl3pPr>
            <a:lvl4pPr marL="1600200" indent="-228600" defTabSz="966788">
              <a:defRPr>
                <a:solidFill>
                  <a:schemeClr val="tx1"/>
                </a:solidFill>
                <a:latin typeface="Verdana" pitchFamily="34" charset="0"/>
                <a:ea typeface="ＭＳ Ｐゴシック" pitchFamily="34" charset="-128"/>
              </a:defRPr>
            </a:lvl4pPr>
            <a:lvl5pPr marL="2057400" indent="-228600" defTabSz="966788">
              <a:defRPr>
                <a:solidFill>
                  <a:schemeClr val="tx1"/>
                </a:solidFill>
                <a:latin typeface="Verdana" pitchFamily="34" charset="0"/>
                <a:ea typeface="ＭＳ Ｐゴシック" pitchFamily="34" charset="-128"/>
              </a:defRPr>
            </a:lvl5pPr>
            <a:lvl6pPr marL="2514600" indent="-228600" defTabSz="966788"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defTabSz="966788"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defTabSz="966788"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defTabSz="966788"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fld id="{BDBB39D6-1189-47FF-8E54-630D8F2FE3E3}" type="slidenum">
              <a:rPr lang="en-US" altLang="en-US" smtClean="0">
                <a:latin typeface="Times" pitchFamily="18" charset="0"/>
              </a:rPr>
              <a:pPr/>
              <a:t>28</a:t>
            </a:fld>
            <a:endParaRPr lang="en-US" altLang="en-US" smtClean="0">
              <a:latin typeface="Times" pitchFamily="18" charset="0"/>
            </a:endParaRPr>
          </a:p>
        </p:txBody>
      </p:sp>
    </p:spTree>
    <p:extLst>
      <p:ext uri="{BB962C8B-B14F-4D97-AF65-F5344CB8AC3E}">
        <p14:creationId xmlns:p14="http://schemas.microsoft.com/office/powerpoint/2010/main" val="68044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pPr eaLnBrk="1" hangingPunct="1"/>
            <a:endParaRPr lang="en-US" smtClean="0"/>
          </a:p>
        </p:txBody>
      </p:sp>
      <p:sp>
        <p:nvSpPr>
          <p:cNvPr id="109572" name="Slide Number Placeholder 3"/>
          <p:cNvSpPr>
            <a:spLocks noGrp="1"/>
          </p:cNvSpPr>
          <p:nvPr>
            <p:ph type="sldNum" sz="quarter" idx="5"/>
          </p:nvPr>
        </p:nvSpPr>
        <p:spPr>
          <a:noFill/>
        </p:spPr>
        <p:txBody>
          <a:bodyPr/>
          <a:lstStyle/>
          <a:p>
            <a:fld id="{69FF6B95-AF1D-45BF-9489-5B6C6FDAFB5C}" type="slidenum">
              <a:rPr lang="en-US" smtClean="0"/>
              <a:pPr/>
              <a:t>10</a:t>
            </a:fld>
            <a:endParaRPr lang="en-US" smtClean="0"/>
          </a:p>
        </p:txBody>
      </p:sp>
    </p:spTree>
    <p:extLst>
      <p:ext uri="{BB962C8B-B14F-4D97-AF65-F5344CB8AC3E}">
        <p14:creationId xmlns:p14="http://schemas.microsoft.com/office/powerpoint/2010/main" val="2419149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p:spPr>
        <p:txBody>
          <a:bodyPr/>
          <a:lstStyle/>
          <a:p>
            <a:pPr eaLnBrk="1" hangingPunct="1"/>
            <a:endParaRPr lang="en-US" smtClean="0"/>
          </a:p>
        </p:txBody>
      </p:sp>
      <p:sp>
        <p:nvSpPr>
          <p:cNvPr id="112644" name="Slide Number Placeholder 3"/>
          <p:cNvSpPr>
            <a:spLocks noGrp="1"/>
          </p:cNvSpPr>
          <p:nvPr>
            <p:ph type="sldNum" sz="quarter" idx="5"/>
          </p:nvPr>
        </p:nvSpPr>
        <p:spPr>
          <a:noFill/>
        </p:spPr>
        <p:txBody>
          <a:bodyPr/>
          <a:lstStyle/>
          <a:p>
            <a:fld id="{8816725E-4939-4CD9-8188-9F4FABEE9D7D}" type="slidenum">
              <a:rPr lang="en-US" smtClean="0"/>
              <a:pPr/>
              <a:t>12</a:t>
            </a:fld>
            <a:endParaRPr lang="en-US" smtClean="0"/>
          </a:p>
        </p:txBody>
      </p:sp>
    </p:spTree>
    <p:extLst>
      <p:ext uri="{BB962C8B-B14F-4D97-AF65-F5344CB8AC3E}">
        <p14:creationId xmlns:p14="http://schemas.microsoft.com/office/powerpoint/2010/main" val="4129139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pPr eaLnBrk="1" hangingPunct="1"/>
            <a:endParaRPr lang="en-US" smtClean="0"/>
          </a:p>
        </p:txBody>
      </p:sp>
      <p:sp>
        <p:nvSpPr>
          <p:cNvPr id="115716" name="Slide Number Placeholder 3"/>
          <p:cNvSpPr>
            <a:spLocks noGrp="1"/>
          </p:cNvSpPr>
          <p:nvPr>
            <p:ph type="sldNum" sz="quarter" idx="5"/>
          </p:nvPr>
        </p:nvSpPr>
        <p:spPr>
          <a:noFill/>
        </p:spPr>
        <p:txBody>
          <a:bodyPr/>
          <a:lstStyle/>
          <a:p>
            <a:fld id="{45708FAC-383F-4C99-B653-6ACEFDA1101B}" type="slidenum">
              <a:rPr lang="en-US" smtClean="0"/>
              <a:pPr/>
              <a:t>13</a:t>
            </a:fld>
            <a:endParaRPr lang="en-US" smtClean="0"/>
          </a:p>
        </p:txBody>
      </p:sp>
    </p:spTree>
    <p:extLst>
      <p:ext uri="{BB962C8B-B14F-4D97-AF65-F5344CB8AC3E}">
        <p14:creationId xmlns:p14="http://schemas.microsoft.com/office/powerpoint/2010/main" val="988476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CD78ED70-2533-4F14-8438-FC3B55807EF6}" type="slidenum">
              <a:rPr lang="en-US" smtClean="0"/>
              <a:pPr/>
              <a:t>15</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975360" y="4560570"/>
            <a:ext cx="5364480" cy="4320540"/>
          </a:xfrm>
          <a:noFill/>
          <a:ln/>
        </p:spPr>
        <p:txBody>
          <a:bodyPr lIns="95291" tIns="47646" rIns="95291" bIns="47646"/>
          <a:lstStyle/>
          <a:p>
            <a:pPr eaLnBrk="1" hangingPunct="1"/>
            <a:endParaRPr lang="en-US" smtClean="0"/>
          </a:p>
        </p:txBody>
      </p:sp>
    </p:spTree>
    <p:extLst>
      <p:ext uri="{BB962C8B-B14F-4D97-AF65-F5344CB8AC3E}">
        <p14:creationId xmlns:p14="http://schemas.microsoft.com/office/powerpoint/2010/main" val="3618072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85372" indent="-302066">
              <a:defRPr>
                <a:solidFill>
                  <a:schemeClr val="tx1"/>
                </a:solidFill>
                <a:latin typeface="Garamond" pitchFamily="18" charset="0"/>
              </a:defRPr>
            </a:lvl2pPr>
            <a:lvl3pPr marL="1208265" indent="-241653">
              <a:defRPr>
                <a:solidFill>
                  <a:schemeClr val="tx1"/>
                </a:solidFill>
                <a:latin typeface="Garamond" pitchFamily="18" charset="0"/>
              </a:defRPr>
            </a:lvl3pPr>
            <a:lvl4pPr marL="1691571" indent="-241653">
              <a:defRPr>
                <a:solidFill>
                  <a:schemeClr val="tx1"/>
                </a:solidFill>
                <a:latin typeface="Garamond" pitchFamily="18" charset="0"/>
              </a:defRPr>
            </a:lvl4pPr>
            <a:lvl5pPr marL="2174878" indent="-241653">
              <a:defRPr>
                <a:solidFill>
                  <a:schemeClr val="tx1"/>
                </a:solidFill>
                <a:latin typeface="Garamond" pitchFamily="18" charset="0"/>
              </a:defRPr>
            </a:lvl5pPr>
            <a:lvl6pPr marL="2658184" indent="-241653" eaLnBrk="0" fontAlgn="base" hangingPunct="0">
              <a:spcBef>
                <a:spcPct val="0"/>
              </a:spcBef>
              <a:spcAft>
                <a:spcPct val="0"/>
              </a:spcAft>
              <a:defRPr>
                <a:solidFill>
                  <a:schemeClr val="tx1"/>
                </a:solidFill>
                <a:latin typeface="Garamond" pitchFamily="18" charset="0"/>
              </a:defRPr>
            </a:lvl6pPr>
            <a:lvl7pPr marL="3141490" indent="-241653" eaLnBrk="0" fontAlgn="base" hangingPunct="0">
              <a:spcBef>
                <a:spcPct val="0"/>
              </a:spcBef>
              <a:spcAft>
                <a:spcPct val="0"/>
              </a:spcAft>
              <a:defRPr>
                <a:solidFill>
                  <a:schemeClr val="tx1"/>
                </a:solidFill>
                <a:latin typeface="Garamond" pitchFamily="18" charset="0"/>
              </a:defRPr>
            </a:lvl7pPr>
            <a:lvl8pPr marL="3624796" indent="-241653" eaLnBrk="0" fontAlgn="base" hangingPunct="0">
              <a:spcBef>
                <a:spcPct val="0"/>
              </a:spcBef>
              <a:spcAft>
                <a:spcPct val="0"/>
              </a:spcAft>
              <a:defRPr>
                <a:solidFill>
                  <a:schemeClr val="tx1"/>
                </a:solidFill>
                <a:latin typeface="Garamond" pitchFamily="18" charset="0"/>
              </a:defRPr>
            </a:lvl8pPr>
            <a:lvl9pPr marL="4108102" indent="-241653" eaLnBrk="0" fontAlgn="base" hangingPunct="0">
              <a:spcBef>
                <a:spcPct val="0"/>
              </a:spcBef>
              <a:spcAft>
                <a:spcPct val="0"/>
              </a:spcAft>
              <a:defRPr>
                <a:solidFill>
                  <a:schemeClr val="tx1"/>
                </a:solidFill>
                <a:latin typeface="Garamond" pitchFamily="18" charset="0"/>
              </a:defRPr>
            </a:lvl9pPr>
          </a:lstStyle>
          <a:p>
            <a:fld id="{429E8057-59B0-455B-9DAE-6C9A7BA8E93D}" type="slidenum">
              <a:rPr lang="en-US" smtClean="0">
                <a:latin typeface="Arial" charset="0"/>
              </a:rPr>
              <a:pPr/>
              <a:t>18</a:t>
            </a:fld>
            <a:endParaRPr lang="en-US" smtClean="0">
              <a:latin typeface="Arial" charset="0"/>
            </a:endParaRPr>
          </a:p>
        </p:txBody>
      </p:sp>
    </p:spTree>
    <p:extLst>
      <p:ext uri="{BB962C8B-B14F-4D97-AF65-F5344CB8AC3E}">
        <p14:creationId xmlns:p14="http://schemas.microsoft.com/office/powerpoint/2010/main" val="1778837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why not impacting psych distress</a:t>
            </a:r>
          </a:p>
          <a:p>
            <a:endParaRPr lang="en-US" dirty="0" smtClean="0"/>
          </a:p>
          <a:p>
            <a:r>
              <a:rPr lang="en-US" dirty="0" smtClean="0"/>
              <a:t>The meta-analysis included 66 lab-based studies testing interventions that were found to</a:t>
            </a:r>
            <a:r>
              <a:rPr lang="en-US" baseline="0" dirty="0" smtClean="0"/>
              <a:t> target psych flex components. We found broad support for the PF model including that brief interventions targeting these processes had greater impact on lab-based measures relative to inert control conditions as well as conditions emphasizing experiential avoidance strategies or cognitive fusion strategies. There were larger effect sizes when looking at outcomes we would most likely expect to be affected such as behavioral persistence, believability of thoughts, and willingness to experience difficult thoughts and feelings, while the effects on psychological distress were small or nonexistent depending on the comparison. We also found, consistent with theory, that just telling participants to accept or be mindful was relatively inert, and that its important to include experiential or metaphor-based strategies.</a:t>
            </a:r>
            <a:endParaRPr lang="en-US" dirty="0" smtClean="0"/>
          </a:p>
          <a:p>
            <a:endParaRPr lang="en-US" dirty="0"/>
          </a:p>
        </p:txBody>
      </p:sp>
      <p:sp>
        <p:nvSpPr>
          <p:cNvPr id="4" name="Slide Number Placeholder 3"/>
          <p:cNvSpPr>
            <a:spLocks noGrp="1"/>
          </p:cNvSpPr>
          <p:nvPr>
            <p:ph type="sldNum" sz="quarter" idx="10"/>
          </p:nvPr>
        </p:nvSpPr>
        <p:spPr/>
        <p:txBody>
          <a:bodyPr/>
          <a:lstStyle/>
          <a:p>
            <a:fld id="{09B7B460-7349-42B4-AA72-8F8BF08C495C}" type="slidenum">
              <a:rPr lang="en-US" smtClean="0"/>
              <a:t>19</a:t>
            </a:fld>
            <a:endParaRPr lang="en-US"/>
          </a:p>
        </p:txBody>
      </p:sp>
    </p:spTree>
    <p:extLst>
      <p:ext uri="{BB962C8B-B14F-4D97-AF65-F5344CB8AC3E}">
        <p14:creationId xmlns:p14="http://schemas.microsoft.com/office/powerpoint/2010/main" val="1978127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pPr eaLnBrk="1" hangingPunct="1"/>
            <a:endParaRPr lang="en-US" smtClean="0"/>
          </a:p>
        </p:txBody>
      </p:sp>
      <p:sp>
        <p:nvSpPr>
          <p:cNvPr id="156676" name="Slide Number Placeholder 3"/>
          <p:cNvSpPr>
            <a:spLocks noGrp="1"/>
          </p:cNvSpPr>
          <p:nvPr>
            <p:ph type="sldNum" sz="quarter" idx="5"/>
          </p:nvPr>
        </p:nvSpPr>
        <p:spPr>
          <a:noFill/>
        </p:spPr>
        <p:txBody>
          <a:bodyPr/>
          <a:lstStyle/>
          <a:p>
            <a:fld id="{54EF2E51-9B4D-42D0-B0DE-6A93E40B0E9E}" type="slidenum">
              <a:rPr lang="en-US" smtClean="0"/>
              <a:pPr/>
              <a:t>24</a:t>
            </a:fld>
            <a:endParaRPr lang="en-US" smtClean="0"/>
          </a:p>
        </p:txBody>
      </p:sp>
    </p:spTree>
    <p:extLst>
      <p:ext uri="{BB962C8B-B14F-4D97-AF65-F5344CB8AC3E}">
        <p14:creationId xmlns:p14="http://schemas.microsoft.com/office/powerpoint/2010/main" val="4245206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p:spPr>
        <p:txBody>
          <a:bodyPr/>
          <a:lstStyle/>
          <a:p>
            <a:pPr eaLnBrk="1" hangingPunct="1"/>
            <a:endParaRPr lang="en-US" smtClean="0"/>
          </a:p>
        </p:txBody>
      </p:sp>
      <p:sp>
        <p:nvSpPr>
          <p:cNvPr id="157700" name="Slide Number Placeholder 3"/>
          <p:cNvSpPr>
            <a:spLocks noGrp="1"/>
          </p:cNvSpPr>
          <p:nvPr>
            <p:ph type="sldNum" sz="quarter" idx="5"/>
          </p:nvPr>
        </p:nvSpPr>
        <p:spPr>
          <a:noFill/>
        </p:spPr>
        <p:txBody>
          <a:bodyPr/>
          <a:lstStyle/>
          <a:p>
            <a:fld id="{1917839B-4FBC-4B99-A6F8-316A92F41BD2}" type="slidenum">
              <a:rPr lang="en-US" smtClean="0"/>
              <a:pPr/>
              <a:t>25</a:t>
            </a:fld>
            <a:endParaRPr lang="en-US" smtClean="0"/>
          </a:p>
        </p:txBody>
      </p:sp>
    </p:spTree>
    <p:extLst>
      <p:ext uri="{BB962C8B-B14F-4D97-AF65-F5344CB8AC3E}">
        <p14:creationId xmlns:p14="http://schemas.microsoft.com/office/powerpoint/2010/main" val="4131196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grpSp>
        <p:nvGrpSpPr>
          <p:cNvPr id="4" name="Group 16"/>
          <p:cNvGrpSpPr>
            <a:grpSpLocks/>
          </p:cNvGrpSpPr>
          <p:nvPr/>
        </p:nvGrpSpPr>
        <p:grpSpPr bwMode="auto">
          <a:xfrm>
            <a:off x="0" y="3268663"/>
            <a:ext cx="9144000" cy="146050"/>
            <a:chOff x="0" y="3268345"/>
            <a:chExt cx="9144000" cy="146304"/>
          </a:xfrm>
        </p:grpSpPr>
        <p:sp>
          <p:nvSpPr>
            <p:cNvPr id="5" name="Rectangle 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userDrawn="1"/>
          </p:nvSpPr>
          <p:spPr>
            <a:xfrm>
              <a:off x="5181600"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userDrawn="1"/>
          </p:nvSpPr>
          <p:spPr>
            <a:xfrm>
              <a:off x="6278563"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 name="Title 1"/>
          <p:cNvSpPr>
            <a:spLocks noGrp="1"/>
          </p:cNvSpPr>
          <p:nvPr>
            <p:ph type="ctrTitle"/>
          </p:nvPr>
        </p:nvSpPr>
        <p:spPr>
          <a:xfrm>
            <a:off x="609600" y="1752600"/>
            <a:ext cx="7924800" cy="1470025"/>
          </a:xfrm>
          <a:prstGeom prst="rect">
            <a:avLst/>
          </a:prstGeom>
        </p:spPr>
        <p:txBody>
          <a:bodyPr anchor="b"/>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normAutofit/>
          </a:bodyP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76ED455E-FDA3-4A93-AB66-4995F99A8CC5}" type="slidenum">
              <a:rPr lang="en-US"/>
              <a:pPr>
                <a:defRPr/>
              </a:pPr>
              <a:t>‹#›</a:t>
            </a:fld>
            <a:endParaRPr lang="en-US"/>
          </a:p>
        </p:txBody>
      </p:sp>
    </p:spTree>
    <p:extLst>
      <p:ext uri="{BB962C8B-B14F-4D97-AF65-F5344CB8AC3E}">
        <p14:creationId xmlns:p14="http://schemas.microsoft.com/office/powerpoint/2010/main" val="51142164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bg>
      <p:bgRef idx="1003">
        <a:schemeClr val="bg2"/>
      </p:bgRef>
    </p:bg>
    <p:spTree>
      <p:nvGrpSpPr>
        <p:cNvPr id="1" name=""/>
        <p:cNvGrpSpPr/>
        <p:nvPr/>
      </p:nvGrpSpPr>
      <p:grpSpPr>
        <a:xfrm>
          <a:off x="0" y="0"/>
          <a:ext cx="0" cy="0"/>
          <a:chOff x="0" y="0"/>
          <a:chExt cx="0" cy="0"/>
        </a:xfrm>
      </p:grpSpPr>
      <p:grpSp>
        <p:nvGrpSpPr>
          <p:cNvPr id="4" name="Group 7"/>
          <p:cNvGrpSpPr>
            <a:grpSpLocks/>
          </p:cNvGrpSpPr>
          <p:nvPr/>
        </p:nvGrpSpPr>
        <p:grpSpPr bwMode="auto">
          <a:xfrm flipH="1">
            <a:off x="0" y="1371600"/>
            <a:ext cx="9144000" cy="73025"/>
            <a:chOff x="0" y="3268345"/>
            <a:chExt cx="9144000" cy="146304"/>
          </a:xfrm>
        </p:grpSpPr>
        <p:sp>
          <p:nvSpPr>
            <p:cNvPr id="5" name="Rectangle 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userDrawn="1"/>
          </p:nvSpPr>
          <p:spPr>
            <a:xfrm>
              <a:off x="5181600" y="3268345"/>
              <a:ext cx="109696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userDrawn="1"/>
          </p:nvSpPr>
          <p:spPr>
            <a:xfrm>
              <a:off x="6278562" y="3268345"/>
              <a:ext cx="1096963"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10" name="Date Placeholder 3"/>
          <p:cNvSpPr>
            <a:spLocks noGrp="1"/>
          </p:cNvSpPr>
          <p:nvPr>
            <p:ph type="dt" sz="half" idx="10"/>
          </p:nvPr>
        </p:nvSpPr>
        <p:spPr/>
        <p:txBody>
          <a:bodyPr/>
          <a:lstStyle>
            <a:lvl1pPr>
              <a:defRPr/>
            </a:lvl1pPr>
          </a:lstStyle>
          <a:p>
            <a:pPr>
              <a:defRPr/>
            </a:pPr>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74875604-C165-4F96-81EB-EFB262398CDA}" type="slidenum">
              <a:rPr lang="en-US"/>
              <a:pPr>
                <a:defRPr/>
              </a:pPr>
              <a:t>‹#›</a:t>
            </a:fld>
            <a:endParaRPr lang="en-US"/>
          </a:p>
        </p:txBody>
      </p:sp>
    </p:spTree>
    <p:extLst>
      <p:ext uri="{BB962C8B-B14F-4D97-AF65-F5344CB8AC3E}">
        <p14:creationId xmlns:p14="http://schemas.microsoft.com/office/powerpoint/2010/main" val="2709367940"/>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8"/>
          <p:cNvGrpSpPr>
            <a:grpSpLocks/>
          </p:cNvGrpSpPr>
          <p:nvPr/>
        </p:nvGrpSpPr>
        <p:grpSpPr bwMode="auto">
          <a:xfrm rot="5400000" flipH="1">
            <a:off x="3332163" y="3384550"/>
            <a:ext cx="6867525" cy="73025"/>
            <a:chOff x="0" y="3268345"/>
            <a:chExt cx="9144000" cy="146304"/>
          </a:xfrm>
        </p:grpSpPr>
        <p:sp>
          <p:nvSpPr>
            <p:cNvPr id="5" name="Rectangle 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userDrawn="1"/>
          </p:nvSpPr>
          <p:spPr>
            <a:xfrm>
              <a:off x="5180755" y="3268344"/>
              <a:ext cx="1099140"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userDrawn="1"/>
          </p:nvSpPr>
          <p:spPr>
            <a:xfrm>
              <a:off x="6279894" y="3268345"/>
              <a:ext cx="1097027"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userDrawn="1"/>
          </p:nvSpPr>
          <p:spPr>
            <a:xfrm>
              <a:off x="7376922" y="3268344"/>
              <a:ext cx="1097026"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 name="Vertical Title 1"/>
          <p:cNvSpPr>
            <a:spLocks noGrp="1"/>
          </p:cNvSpPr>
          <p:nvPr>
            <p:ph type="title" orient="vert"/>
          </p:nvPr>
        </p:nvSpPr>
        <p:spPr>
          <a:xfrm>
            <a:off x="6858000" y="274638"/>
            <a:ext cx="18288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172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3"/>
          <p:cNvSpPr>
            <a:spLocks noGrp="1"/>
          </p:cNvSpPr>
          <p:nvPr>
            <p:ph type="dt" sz="half" idx="10"/>
          </p:nvPr>
        </p:nvSpPr>
        <p:spPr>
          <a:xfrm>
            <a:off x="6838950" y="6356350"/>
            <a:ext cx="1868488" cy="365125"/>
          </a:xfrm>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DBF0EECA-F442-4133-BE6A-FA11EC6383FE}" type="slidenum">
              <a:rPr lang="en-US"/>
              <a:pPr>
                <a:defRPr/>
              </a:pPr>
              <a:t>‹#›</a:t>
            </a:fld>
            <a:endParaRPr lang="en-US"/>
          </a:p>
        </p:txBody>
      </p:sp>
    </p:spTree>
    <p:extLst>
      <p:ext uri="{BB962C8B-B14F-4D97-AF65-F5344CB8AC3E}">
        <p14:creationId xmlns:p14="http://schemas.microsoft.com/office/powerpoint/2010/main" val="1658698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
          <p:cNvSpPr>
            <a:spLocks noGrp="1" noChangeArrowheads="1"/>
          </p:cNvSpPr>
          <p:nvPr>
            <p:ph type="dt" sz="half" idx="10"/>
          </p:nvPr>
        </p:nvSpPr>
        <p:spPr>
          <a:ln/>
        </p:spPr>
        <p:txBody>
          <a:bodyPr/>
          <a:lstStyle>
            <a:lvl1pPr>
              <a:defRPr/>
            </a:lvl1pPr>
          </a:lstStyle>
          <a:p>
            <a:pPr>
              <a:defRPr/>
            </a:pPr>
            <a:fld id="{CDB83E8B-BB4B-45B7-BC0B-46991BE3F276}" type="datetime1">
              <a:rPr lang="en-US"/>
              <a:pPr>
                <a:defRPr/>
              </a:pPr>
              <a:t>6/18/2014</a:t>
            </a:fld>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FB65F4DC-CBA7-40F4-ACF1-EAD2DBB6756F}"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76826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4" name="Group 13"/>
          <p:cNvGrpSpPr>
            <a:grpSpLocks/>
          </p:cNvGrpSpPr>
          <p:nvPr/>
        </p:nvGrpSpPr>
        <p:grpSpPr bwMode="auto">
          <a:xfrm>
            <a:off x="0" y="1371600"/>
            <a:ext cx="9144000" cy="73025"/>
            <a:chOff x="0" y="3268345"/>
            <a:chExt cx="9144000" cy="146304"/>
          </a:xfrm>
        </p:grpSpPr>
        <p:sp>
          <p:nvSpPr>
            <p:cNvPr id="5" name="Rectangle 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userDrawn="1"/>
          </p:nvSpPr>
          <p:spPr>
            <a:xfrm>
              <a:off x="5181600"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userDrawn="1"/>
          </p:nvSpPr>
          <p:spPr>
            <a:xfrm>
              <a:off x="6278563"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 name="Content Placeholder 2"/>
          <p:cNvSpPr>
            <a:spLocks noGrp="1"/>
          </p:cNvSpPr>
          <p:nvPr>
            <p:ph idx="1"/>
          </p:nvPr>
        </p:nvSpPr>
        <p:spPr>
          <a:xfrm>
            <a:off x="457200" y="1499616"/>
            <a:ext cx="8229600" cy="46265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9" name="Title 18"/>
          <p:cNvSpPr>
            <a:spLocks noGrp="1"/>
          </p:cNvSpPr>
          <p:nvPr>
            <p:ph type="title"/>
          </p:nvPr>
        </p:nvSpPr>
        <p:spPr/>
        <p:txBody>
          <a:bodyPr/>
          <a:lstStyle/>
          <a:p>
            <a:r>
              <a:rPr lang="en-US" smtClean="0"/>
              <a:t>Click to edit Master title style</a:t>
            </a:r>
            <a:endParaRPr lang="en-US"/>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2CB388B9-E755-44DE-BB9F-2EA5F8FBB300}" type="slidenum">
              <a:rPr lang="en-US"/>
              <a:pPr>
                <a:defRPr/>
              </a:pPr>
              <a:t>‹#›</a:t>
            </a:fld>
            <a:endParaRPr lang="en-US"/>
          </a:p>
        </p:txBody>
      </p:sp>
    </p:spTree>
    <p:extLst>
      <p:ext uri="{BB962C8B-B14F-4D97-AF65-F5344CB8AC3E}">
        <p14:creationId xmlns:p14="http://schemas.microsoft.com/office/powerpoint/2010/main" val="1147908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12"/>
          <p:cNvGrpSpPr>
            <a:grpSpLocks/>
          </p:cNvGrpSpPr>
          <p:nvPr/>
        </p:nvGrpSpPr>
        <p:grpSpPr bwMode="auto">
          <a:xfrm flipH="1">
            <a:off x="0" y="4229100"/>
            <a:ext cx="9144000" cy="146050"/>
            <a:chOff x="0" y="3268345"/>
            <a:chExt cx="9144000" cy="146304"/>
          </a:xfrm>
        </p:grpSpPr>
        <p:sp>
          <p:nvSpPr>
            <p:cNvPr id="5" name="Rectangle 4"/>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userDrawn="1"/>
          </p:nvSpPr>
          <p:spPr>
            <a:xfrm>
              <a:off x="5181600" y="3268345"/>
              <a:ext cx="109696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userDrawn="1"/>
          </p:nvSpPr>
          <p:spPr>
            <a:xfrm>
              <a:off x="6278562" y="3268345"/>
              <a:ext cx="1096963"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 name="Title 1"/>
          <p:cNvSpPr>
            <a:spLocks noGrp="1"/>
          </p:cNvSpPr>
          <p:nvPr>
            <p:ph type="title"/>
          </p:nvPr>
        </p:nvSpPr>
        <p:spPr>
          <a:xfrm>
            <a:off x="667512" y="4406900"/>
            <a:ext cx="7827201"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67512" y="2667000"/>
            <a:ext cx="7827201"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90C13790-3C1C-4BCF-A87F-F789DC386241}" type="slidenum">
              <a:rPr lang="en-US"/>
              <a:pPr>
                <a:defRPr/>
              </a:pPr>
              <a:t>‹#›</a:t>
            </a:fld>
            <a:endParaRPr lang="en-US"/>
          </a:p>
        </p:txBody>
      </p:sp>
    </p:spTree>
    <p:extLst>
      <p:ext uri="{BB962C8B-B14F-4D97-AF65-F5344CB8AC3E}">
        <p14:creationId xmlns:p14="http://schemas.microsoft.com/office/powerpoint/2010/main" val="2005315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grpSp>
        <p:nvGrpSpPr>
          <p:cNvPr id="5" name="Group 14"/>
          <p:cNvGrpSpPr>
            <a:grpSpLocks/>
          </p:cNvGrpSpPr>
          <p:nvPr/>
        </p:nvGrpSpPr>
        <p:grpSpPr bwMode="auto">
          <a:xfrm>
            <a:off x="0" y="1371600"/>
            <a:ext cx="9144000" cy="73025"/>
            <a:chOff x="0" y="3268345"/>
            <a:chExt cx="9144000" cy="146304"/>
          </a:xfrm>
        </p:grpSpPr>
        <p:sp>
          <p:nvSpPr>
            <p:cNvPr id="6" name="Rectangle 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userDrawn="1"/>
          </p:nvSpPr>
          <p:spPr>
            <a:xfrm>
              <a:off x="5181600"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userDrawn="1"/>
          </p:nvSpPr>
          <p:spPr>
            <a:xfrm>
              <a:off x="6278563"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Title 13"/>
          <p:cNvSpPr>
            <a:spLocks noGrp="1"/>
          </p:cNvSpPr>
          <p:nvPr>
            <p:ph type="title"/>
          </p:nvPr>
        </p:nvSpPr>
        <p:spPr/>
        <p:txBody>
          <a:bodyPr/>
          <a:lstStyle/>
          <a:p>
            <a:r>
              <a:rPr lang="en-US" smtClean="0"/>
              <a:t>Click to edit Master title style</a:t>
            </a:r>
            <a:endParaRPr lang="en-US"/>
          </a:p>
        </p:txBody>
      </p:sp>
      <p:sp>
        <p:nvSpPr>
          <p:cNvPr id="10" name="Date Placeholder 4"/>
          <p:cNvSpPr>
            <a:spLocks noGrp="1"/>
          </p:cNvSpPr>
          <p:nvPr>
            <p:ph type="dt" sz="half" idx="10"/>
          </p:nvPr>
        </p:nvSpPr>
        <p:spPr/>
        <p:txBody>
          <a:bodyPr/>
          <a:lstStyle>
            <a:lvl1pPr>
              <a:defRPr/>
            </a:lvl1pPr>
          </a:lstStyle>
          <a:p>
            <a:pPr>
              <a:defRPr/>
            </a:pPr>
            <a:endParaRPr lang="en-US"/>
          </a:p>
        </p:txBody>
      </p:sp>
      <p:sp>
        <p:nvSpPr>
          <p:cNvPr id="11" name="Footer Placeholder 5"/>
          <p:cNvSpPr>
            <a:spLocks noGrp="1"/>
          </p:cNvSpPr>
          <p:nvPr>
            <p:ph type="ftr" sz="quarter" idx="11"/>
          </p:nvPr>
        </p:nvSpPr>
        <p:spPr/>
        <p:txBody>
          <a:bodyPr/>
          <a:lstStyle>
            <a:lvl1pPr>
              <a:defRPr/>
            </a:lvl1pPr>
          </a:lstStyle>
          <a:p>
            <a:pPr>
              <a:defRPr/>
            </a:pPr>
            <a:endParaRPr lang="en-US"/>
          </a:p>
        </p:txBody>
      </p:sp>
      <p:sp>
        <p:nvSpPr>
          <p:cNvPr id="12" name="Slide Number Placeholder 6"/>
          <p:cNvSpPr>
            <a:spLocks noGrp="1"/>
          </p:cNvSpPr>
          <p:nvPr>
            <p:ph type="sldNum" sz="quarter" idx="12"/>
          </p:nvPr>
        </p:nvSpPr>
        <p:spPr/>
        <p:txBody>
          <a:bodyPr/>
          <a:lstStyle>
            <a:lvl1pPr>
              <a:defRPr/>
            </a:lvl1pPr>
          </a:lstStyle>
          <a:p>
            <a:pPr>
              <a:defRPr/>
            </a:pPr>
            <a:fld id="{15199F71-8DF6-46F4-8C35-48AC6FED067A}" type="slidenum">
              <a:rPr lang="en-US"/>
              <a:pPr>
                <a:defRPr/>
              </a:pPr>
              <a:t>‹#›</a:t>
            </a:fld>
            <a:endParaRPr lang="en-US"/>
          </a:p>
        </p:txBody>
      </p:sp>
    </p:spTree>
    <p:extLst>
      <p:ext uri="{BB962C8B-B14F-4D97-AF65-F5344CB8AC3E}">
        <p14:creationId xmlns:p14="http://schemas.microsoft.com/office/powerpoint/2010/main" val="2564107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grpSp>
        <p:nvGrpSpPr>
          <p:cNvPr id="7" name="Group 16"/>
          <p:cNvGrpSpPr>
            <a:grpSpLocks/>
          </p:cNvGrpSpPr>
          <p:nvPr/>
        </p:nvGrpSpPr>
        <p:grpSpPr bwMode="auto">
          <a:xfrm>
            <a:off x="0" y="1371600"/>
            <a:ext cx="9144000" cy="73025"/>
            <a:chOff x="0" y="3268345"/>
            <a:chExt cx="9144000" cy="146304"/>
          </a:xfrm>
        </p:grpSpPr>
        <p:sp>
          <p:nvSpPr>
            <p:cNvPr id="8" name="Rectangle 7"/>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userDrawn="1"/>
          </p:nvSpPr>
          <p:spPr>
            <a:xfrm>
              <a:off x="5181600"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userDrawn="1"/>
          </p:nvSpPr>
          <p:spPr>
            <a:xfrm>
              <a:off x="6278563"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 name="Text Placeholder 2"/>
          <p:cNvSpPr>
            <a:spLocks noGrp="1"/>
          </p:cNvSpPr>
          <p:nvPr>
            <p:ph type="body" idx="1"/>
          </p:nvPr>
        </p:nvSpPr>
        <p:spPr>
          <a:xfrm>
            <a:off x="457200" y="16002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002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2" name="Date Placeholder 6"/>
          <p:cNvSpPr>
            <a:spLocks noGrp="1"/>
          </p:cNvSpPr>
          <p:nvPr>
            <p:ph type="dt" sz="half" idx="10"/>
          </p:nvPr>
        </p:nvSpPr>
        <p:spPr/>
        <p:txBody>
          <a:bodyPr/>
          <a:lstStyle>
            <a:lvl1pPr>
              <a:defRPr/>
            </a:lvl1pPr>
          </a:lstStyle>
          <a:p>
            <a:pPr>
              <a:defRPr/>
            </a:pPr>
            <a:endParaRPr lang="en-US"/>
          </a:p>
        </p:txBody>
      </p:sp>
      <p:sp>
        <p:nvSpPr>
          <p:cNvPr id="13" name="Footer Placeholder 7"/>
          <p:cNvSpPr>
            <a:spLocks noGrp="1"/>
          </p:cNvSpPr>
          <p:nvPr>
            <p:ph type="ftr" sz="quarter" idx="11"/>
          </p:nvPr>
        </p:nvSpPr>
        <p:spPr/>
        <p:txBody>
          <a:bodyPr/>
          <a:lstStyle>
            <a:lvl1pPr>
              <a:defRPr/>
            </a:lvl1pPr>
          </a:lstStyle>
          <a:p>
            <a:pPr>
              <a:defRPr/>
            </a:pPr>
            <a:endParaRPr lang="en-US"/>
          </a:p>
        </p:txBody>
      </p:sp>
      <p:sp>
        <p:nvSpPr>
          <p:cNvPr id="14" name="Slide Number Placeholder 8"/>
          <p:cNvSpPr>
            <a:spLocks noGrp="1"/>
          </p:cNvSpPr>
          <p:nvPr>
            <p:ph type="sldNum" sz="quarter" idx="12"/>
          </p:nvPr>
        </p:nvSpPr>
        <p:spPr/>
        <p:txBody>
          <a:bodyPr/>
          <a:lstStyle>
            <a:lvl1pPr>
              <a:defRPr/>
            </a:lvl1pPr>
          </a:lstStyle>
          <a:p>
            <a:pPr>
              <a:defRPr/>
            </a:pPr>
            <a:fld id="{EC5B8A90-44AA-490D-B0EA-AB1AD1BEAAF1}" type="slidenum">
              <a:rPr lang="en-US"/>
              <a:pPr>
                <a:defRPr/>
              </a:pPr>
              <a:t>‹#›</a:t>
            </a:fld>
            <a:endParaRPr lang="en-US"/>
          </a:p>
        </p:txBody>
      </p:sp>
    </p:spTree>
    <p:extLst>
      <p:ext uri="{BB962C8B-B14F-4D97-AF65-F5344CB8AC3E}">
        <p14:creationId xmlns:p14="http://schemas.microsoft.com/office/powerpoint/2010/main" val="2260790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pSp>
        <p:nvGrpSpPr>
          <p:cNvPr id="3" name="Group 12"/>
          <p:cNvGrpSpPr>
            <a:grpSpLocks/>
          </p:cNvGrpSpPr>
          <p:nvPr/>
        </p:nvGrpSpPr>
        <p:grpSpPr bwMode="auto">
          <a:xfrm flipH="1">
            <a:off x="0" y="1371600"/>
            <a:ext cx="9144000" cy="73025"/>
            <a:chOff x="0" y="3268345"/>
            <a:chExt cx="9144000" cy="146304"/>
          </a:xfrm>
        </p:grpSpPr>
        <p:sp>
          <p:nvSpPr>
            <p:cNvPr id="4" name="Rectangle 3"/>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userDrawn="1"/>
          </p:nvSpPr>
          <p:spPr>
            <a:xfrm>
              <a:off x="5181600" y="3268345"/>
              <a:ext cx="109696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userDrawn="1"/>
          </p:nvSpPr>
          <p:spPr>
            <a:xfrm>
              <a:off x="6278562" y="3268345"/>
              <a:ext cx="1096963"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2" name="Title 11"/>
          <p:cNvSpPr>
            <a:spLocks noGrp="1"/>
          </p:cNvSpPr>
          <p:nvPr>
            <p:ph type="title"/>
          </p:nvPr>
        </p:nvSpPr>
        <p:spPr/>
        <p:txBody>
          <a:bodyPr/>
          <a:lstStyle/>
          <a:p>
            <a:r>
              <a:rPr lang="en-US" smtClean="0"/>
              <a:t>Click to edit Master title style</a:t>
            </a:r>
            <a:endParaRPr lang="en-US"/>
          </a:p>
        </p:txBody>
      </p:sp>
      <p:sp>
        <p:nvSpPr>
          <p:cNvPr id="8" name="Date Placeholder 2"/>
          <p:cNvSpPr>
            <a:spLocks noGrp="1"/>
          </p:cNvSpPr>
          <p:nvPr>
            <p:ph type="dt" sz="half" idx="10"/>
          </p:nvPr>
        </p:nvSpPr>
        <p:spPr/>
        <p:txBody>
          <a:bodyPr/>
          <a:lstStyle>
            <a:lvl1pPr>
              <a:defRPr/>
            </a:lvl1pPr>
          </a:lstStyle>
          <a:p>
            <a:pPr>
              <a:defRPr/>
            </a:pPr>
            <a:endParaRPr lang="en-US"/>
          </a:p>
        </p:txBody>
      </p:sp>
      <p:sp>
        <p:nvSpPr>
          <p:cNvPr id="9" name="Footer Placeholder 3"/>
          <p:cNvSpPr>
            <a:spLocks noGrp="1"/>
          </p:cNvSpPr>
          <p:nvPr>
            <p:ph type="ftr" sz="quarter" idx="11"/>
          </p:nvPr>
        </p:nvSpPr>
        <p:spPr/>
        <p:txBody>
          <a:bodyPr/>
          <a:lstStyle>
            <a:lvl1pPr>
              <a:defRPr/>
            </a:lvl1pPr>
          </a:lstStyle>
          <a:p>
            <a:pPr>
              <a:defRPr/>
            </a:pPr>
            <a:endParaRPr lang="en-US"/>
          </a:p>
        </p:txBody>
      </p:sp>
      <p:sp>
        <p:nvSpPr>
          <p:cNvPr id="10" name="Slide Number Placeholder 4"/>
          <p:cNvSpPr>
            <a:spLocks noGrp="1"/>
          </p:cNvSpPr>
          <p:nvPr>
            <p:ph type="sldNum" sz="quarter" idx="12"/>
          </p:nvPr>
        </p:nvSpPr>
        <p:spPr/>
        <p:txBody>
          <a:bodyPr/>
          <a:lstStyle>
            <a:lvl1pPr>
              <a:defRPr/>
            </a:lvl1pPr>
          </a:lstStyle>
          <a:p>
            <a:pPr>
              <a:defRPr/>
            </a:pPr>
            <a:fld id="{F7508D8B-F80B-415E-B878-DDB6693F4A35}" type="slidenum">
              <a:rPr lang="en-US"/>
              <a:pPr>
                <a:defRPr/>
              </a:pPr>
              <a:t>‹#›</a:t>
            </a:fld>
            <a:endParaRPr lang="en-US"/>
          </a:p>
        </p:txBody>
      </p:sp>
    </p:spTree>
    <p:extLst>
      <p:ext uri="{BB962C8B-B14F-4D97-AF65-F5344CB8AC3E}">
        <p14:creationId xmlns:p14="http://schemas.microsoft.com/office/powerpoint/2010/main" val="4016938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Ref idx="1003">
        <a:schemeClr val="bg2"/>
      </p:bgRef>
    </p:bg>
    <p:spTree>
      <p:nvGrpSpPr>
        <p:cNvPr id="1" name=""/>
        <p:cNvGrpSpPr/>
        <p:nvPr/>
      </p:nvGrpSpPr>
      <p:grpSpPr>
        <a:xfrm>
          <a:off x="0" y="0"/>
          <a:ext cx="0" cy="0"/>
          <a:chOff x="0" y="0"/>
          <a:chExt cx="0" cy="0"/>
        </a:xfrm>
      </p:grpSpPr>
      <p:grpSp>
        <p:nvGrpSpPr>
          <p:cNvPr id="2" name="Group 10"/>
          <p:cNvGrpSpPr>
            <a:grpSpLocks/>
          </p:cNvGrpSpPr>
          <p:nvPr/>
        </p:nvGrpSpPr>
        <p:grpSpPr bwMode="auto">
          <a:xfrm>
            <a:off x="-9525" y="-19050"/>
            <a:ext cx="9144000" cy="147638"/>
            <a:chOff x="0" y="3268345"/>
            <a:chExt cx="9144000" cy="146304"/>
          </a:xfrm>
        </p:grpSpPr>
        <p:sp>
          <p:nvSpPr>
            <p:cNvPr id="3" name="Rectangle 2"/>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userDrawn="1"/>
          </p:nvSpPr>
          <p:spPr>
            <a:xfrm>
              <a:off x="5495925"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userDrawn="1"/>
          </p:nvSpPr>
          <p:spPr>
            <a:xfrm>
              <a:off x="6592888"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userDrawn="1"/>
          </p:nvSpPr>
          <p:spPr>
            <a:xfrm>
              <a:off x="7689850" y="3268345"/>
              <a:ext cx="1096963"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Date Placeholder 1"/>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3"/>
          <p:cNvSpPr>
            <a:spLocks noGrp="1"/>
          </p:cNvSpPr>
          <p:nvPr>
            <p:ph type="sldNum" sz="quarter" idx="12"/>
          </p:nvPr>
        </p:nvSpPr>
        <p:spPr/>
        <p:txBody>
          <a:bodyPr/>
          <a:lstStyle>
            <a:lvl1pPr>
              <a:defRPr/>
            </a:lvl1pPr>
          </a:lstStyle>
          <a:p>
            <a:pPr>
              <a:defRPr/>
            </a:pPr>
            <a:fld id="{535D4BC9-3DD6-4A8E-BECE-5C0D3FFBB187}" type="slidenum">
              <a:rPr lang="en-US"/>
              <a:pPr>
                <a:defRPr/>
              </a:pPr>
              <a:t>‹#›</a:t>
            </a:fld>
            <a:endParaRPr lang="en-US"/>
          </a:p>
        </p:txBody>
      </p:sp>
    </p:spTree>
    <p:extLst>
      <p:ext uri="{BB962C8B-B14F-4D97-AF65-F5344CB8AC3E}">
        <p14:creationId xmlns:p14="http://schemas.microsoft.com/office/powerpoint/2010/main" val="363599781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3"/>
          <p:cNvGrpSpPr>
            <a:grpSpLocks/>
          </p:cNvGrpSpPr>
          <p:nvPr/>
        </p:nvGrpSpPr>
        <p:grpSpPr bwMode="auto">
          <a:xfrm flipH="1">
            <a:off x="0" y="1143000"/>
            <a:ext cx="9144000" cy="73025"/>
            <a:chOff x="0" y="3268345"/>
            <a:chExt cx="9144000" cy="146304"/>
          </a:xfrm>
        </p:grpSpPr>
        <p:sp>
          <p:nvSpPr>
            <p:cNvPr id="6" name="Rectangle 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userDrawn="1"/>
          </p:nvSpPr>
          <p:spPr>
            <a:xfrm>
              <a:off x="5181600" y="3268345"/>
              <a:ext cx="1096962"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userDrawn="1"/>
          </p:nvSpPr>
          <p:spPr>
            <a:xfrm>
              <a:off x="6278562" y="3268345"/>
              <a:ext cx="1096963"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userDrawn="1"/>
          </p:nvSpPr>
          <p:spPr>
            <a:xfrm>
              <a:off x="7375525" y="3268345"/>
              <a:ext cx="1098550"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 name="Title 1"/>
          <p:cNvSpPr>
            <a:spLocks noGrp="1"/>
          </p:cNvSpPr>
          <p:nvPr>
            <p:ph type="title"/>
          </p:nvPr>
        </p:nvSpPr>
        <p:spPr>
          <a:xfrm>
            <a:off x="457200" y="273050"/>
            <a:ext cx="8229600" cy="793750"/>
          </a:xfrm>
          <a:prstGeom prst="rect">
            <a:avLst/>
          </a:prstGeo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3575050" y="1371600"/>
            <a:ext cx="5111750"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371600"/>
            <a:ext cx="3008313" cy="4754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4"/>
          <p:cNvSpPr>
            <a:spLocks noGrp="1"/>
          </p:cNvSpPr>
          <p:nvPr>
            <p:ph type="dt" sz="half" idx="10"/>
          </p:nvPr>
        </p:nvSpPr>
        <p:spPr/>
        <p:txBody>
          <a:bodyPr/>
          <a:lstStyle>
            <a:lvl1pPr>
              <a:defRPr/>
            </a:lvl1pPr>
          </a:lstStyle>
          <a:p>
            <a:pPr>
              <a:defRPr/>
            </a:pPr>
            <a:endParaRPr lang="en-US"/>
          </a:p>
        </p:txBody>
      </p:sp>
      <p:sp>
        <p:nvSpPr>
          <p:cNvPr id="11" name="Footer Placeholder 5"/>
          <p:cNvSpPr>
            <a:spLocks noGrp="1"/>
          </p:cNvSpPr>
          <p:nvPr>
            <p:ph type="ftr" sz="quarter" idx="11"/>
          </p:nvPr>
        </p:nvSpPr>
        <p:spPr/>
        <p:txBody>
          <a:bodyPr/>
          <a:lstStyle>
            <a:lvl1pPr>
              <a:defRPr/>
            </a:lvl1pPr>
          </a:lstStyle>
          <a:p>
            <a:pPr>
              <a:defRPr/>
            </a:pPr>
            <a:endParaRPr lang="en-US"/>
          </a:p>
        </p:txBody>
      </p:sp>
      <p:sp>
        <p:nvSpPr>
          <p:cNvPr id="12" name="Slide Number Placeholder 6"/>
          <p:cNvSpPr>
            <a:spLocks noGrp="1"/>
          </p:cNvSpPr>
          <p:nvPr>
            <p:ph type="sldNum" sz="quarter" idx="12"/>
          </p:nvPr>
        </p:nvSpPr>
        <p:spPr/>
        <p:txBody>
          <a:bodyPr/>
          <a:lstStyle>
            <a:lvl1pPr>
              <a:defRPr/>
            </a:lvl1pPr>
          </a:lstStyle>
          <a:p>
            <a:pPr>
              <a:defRPr/>
            </a:pPr>
            <a:fld id="{AECE6CBB-2AA8-4281-BEF2-4230D4BBFA71}" type="slidenum">
              <a:rPr lang="en-US"/>
              <a:pPr>
                <a:defRPr/>
              </a:pPr>
              <a:t>‹#›</a:t>
            </a:fld>
            <a:endParaRPr lang="en-US"/>
          </a:p>
        </p:txBody>
      </p:sp>
    </p:spTree>
    <p:extLst>
      <p:ext uri="{BB962C8B-B14F-4D97-AF65-F5344CB8AC3E}">
        <p14:creationId xmlns:p14="http://schemas.microsoft.com/office/powerpoint/2010/main" val="1033874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5" name="Group 15"/>
          <p:cNvGrpSpPr>
            <a:grpSpLocks/>
          </p:cNvGrpSpPr>
          <p:nvPr/>
        </p:nvGrpSpPr>
        <p:grpSpPr bwMode="auto">
          <a:xfrm>
            <a:off x="-9525" y="-19050"/>
            <a:ext cx="9144000" cy="147638"/>
            <a:chOff x="0" y="3268345"/>
            <a:chExt cx="9144000" cy="146304"/>
          </a:xfrm>
        </p:grpSpPr>
        <p:sp>
          <p:nvSpPr>
            <p:cNvPr id="6" name="Rectangle 5"/>
            <p:cNvSpPr/>
            <p:nvPr userDrawn="1"/>
          </p:nvSpPr>
          <p:spPr>
            <a:xfrm>
              <a:off x="0" y="3268345"/>
              <a:ext cx="9144000" cy="14630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userDrawn="1"/>
          </p:nvSpPr>
          <p:spPr>
            <a:xfrm>
              <a:off x="5495925" y="3268345"/>
              <a:ext cx="1096963" cy="1463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userDrawn="1"/>
          </p:nvSpPr>
          <p:spPr>
            <a:xfrm>
              <a:off x="6592888" y="3268345"/>
              <a:ext cx="1096962" cy="1463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userDrawn="1"/>
          </p:nvSpPr>
          <p:spPr>
            <a:xfrm>
              <a:off x="7689850" y="3268345"/>
              <a:ext cx="1096963" cy="14630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5" name="Picture Placeholder 14"/>
          <p:cNvSpPr>
            <a:spLocks noGrp="1"/>
          </p:cNvSpPr>
          <p:nvPr>
            <p:ph type="pic" sz="quarter" idx="13"/>
          </p:nvPr>
        </p:nvSpPr>
        <p:spPr>
          <a:xfrm>
            <a:off x="1801368" y="685800"/>
            <a:ext cx="5495544" cy="3886200"/>
          </a:xfrm>
          <a:solidFill>
            <a:schemeClr val="accent1"/>
          </a:solidFill>
          <a:effectLst>
            <a:reflection blurRad="6350" stA="52000" endA="300" endPos="35000" dir="5400000" sy="-100000" algn="bl" rotWithShape="0"/>
          </a:effectLst>
          <a:scene3d>
            <a:camera prst="orthographicFront"/>
            <a:lightRig rig="contrasting" dir="t"/>
          </a:scene3d>
          <a:sp3d contourW="12700" prstMaterial="softEdge">
            <a:bevelT prst="cross"/>
            <a:contourClr>
              <a:srgbClr val="FFFFFF"/>
            </a:contourClr>
          </a:sp3d>
        </p:spPr>
        <p:txBody>
          <a:bodyPr rtlCol="0">
            <a:normAutofit/>
          </a:bodyPr>
          <a:lstStyle/>
          <a:p>
            <a:pPr lvl="0"/>
            <a:r>
              <a:rPr lang="en-US" noProof="0" smtClean="0"/>
              <a:t>Click icon to add picture</a:t>
            </a:r>
            <a:endParaRPr lang="en-US" noProof="0"/>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4"/>
          <p:cNvSpPr>
            <a:spLocks noGrp="1"/>
          </p:cNvSpPr>
          <p:nvPr>
            <p:ph type="dt" sz="half" idx="14"/>
          </p:nvPr>
        </p:nvSpPr>
        <p:spPr/>
        <p:txBody>
          <a:bodyPr/>
          <a:lstStyle>
            <a:lvl1pPr>
              <a:defRPr/>
            </a:lvl1pPr>
          </a:lstStyle>
          <a:p>
            <a:pPr>
              <a:defRPr/>
            </a:pPr>
            <a:endParaRPr lang="en-US"/>
          </a:p>
        </p:txBody>
      </p:sp>
      <p:sp>
        <p:nvSpPr>
          <p:cNvPr id="11" name="Footer Placeholder 5"/>
          <p:cNvSpPr>
            <a:spLocks noGrp="1"/>
          </p:cNvSpPr>
          <p:nvPr>
            <p:ph type="ftr" sz="quarter" idx="15"/>
          </p:nvPr>
        </p:nvSpPr>
        <p:spPr/>
        <p:txBody>
          <a:bodyPr/>
          <a:lstStyle>
            <a:lvl1pPr>
              <a:defRPr/>
            </a:lvl1pPr>
          </a:lstStyle>
          <a:p>
            <a:pPr>
              <a:defRPr/>
            </a:pPr>
            <a:endParaRPr lang="en-US"/>
          </a:p>
        </p:txBody>
      </p:sp>
      <p:sp>
        <p:nvSpPr>
          <p:cNvPr id="12" name="Slide Number Placeholder 6"/>
          <p:cNvSpPr>
            <a:spLocks noGrp="1"/>
          </p:cNvSpPr>
          <p:nvPr>
            <p:ph type="sldNum" sz="quarter" idx="16"/>
          </p:nvPr>
        </p:nvSpPr>
        <p:spPr/>
        <p:txBody>
          <a:bodyPr/>
          <a:lstStyle>
            <a:lvl1pPr>
              <a:defRPr/>
            </a:lvl1pPr>
          </a:lstStyle>
          <a:p>
            <a:pPr>
              <a:defRPr/>
            </a:pPr>
            <a:fld id="{6F6915DF-183D-4B9B-8A30-1EE57E01A8DD}" type="slidenum">
              <a:rPr lang="en-US"/>
              <a:pPr>
                <a:defRPr/>
              </a:pPr>
              <a:t>‹#›</a:t>
            </a:fld>
            <a:endParaRPr lang="en-US"/>
          </a:p>
        </p:txBody>
      </p:sp>
    </p:spTree>
    <p:extLst>
      <p:ext uri="{BB962C8B-B14F-4D97-AF65-F5344CB8AC3E}">
        <p14:creationId xmlns:p14="http://schemas.microsoft.com/office/powerpoint/2010/main" val="611236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6826" y="0"/>
            <a:ext cx="9144000" cy="6286520"/>
          </a:xfrm>
          <a:prstGeom prst="rect">
            <a:avLst/>
          </a:prstGeom>
          <a:gradFill flip="none" rotWithShape="1">
            <a:gsLst>
              <a:gs pos="1000">
                <a:schemeClr val="bg2">
                  <a:alpha val="0"/>
                </a:schemeClr>
              </a:gs>
              <a:gs pos="100000">
                <a:schemeClr val="bg1">
                  <a:alpha val="92000"/>
                </a:schemeClr>
              </a:gs>
            </a:gsLst>
            <a:lin ang="16200000" scaled="1"/>
            <a:tileRect/>
          </a:gradFill>
          <a:ln w="28575"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ko-KR" altLang="en-US"/>
          </a:p>
        </p:txBody>
      </p:sp>
      <p:sp>
        <p:nvSpPr>
          <p:cNvPr id="102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573838" y="6356350"/>
            <a:ext cx="2133600" cy="365125"/>
          </a:xfrm>
          <a:prstGeom prst="rect">
            <a:avLst/>
          </a:prstGeom>
        </p:spPr>
        <p:txBody>
          <a:bodyPr vert="horz" lIns="91440" tIns="45720" rIns="91440" bIns="45720" rtlCol="0" anchor="ctr"/>
          <a:lstStyle>
            <a:lvl1pPr algn="r">
              <a:defRPr sz="1200">
                <a:solidFill>
                  <a:sysClr val="windowText" lastClr="000000"/>
                </a:solidFill>
                <a:ea typeface="ＭＳ Ｐゴシック" charset="-128"/>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ysClr val="windowText" lastClr="000000"/>
                </a:solidFill>
                <a:ea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460375" y="6356350"/>
            <a:ext cx="2133600" cy="365125"/>
          </a:xfrm>
          <a:prstGeom prst="rect">
            <a:avLst/>
          </a:prstGeom>
        </p:spPr>
        <p:txBody>
          <a:bodyPr vert="horz" lIns="91440" tIns="45720" rIns="91440" bIns="45720" rtlCol="0" anchor="ctr"/>
          <a:lstStyle>
            <a:lvl1pPr algn="l">
              <a:defRPr sz="1200">
                <a:solidFill>
                  <a:sysClr val="windowText" lastClr="000000"/>
                </a:solidFill>
                <a:ea typeface="ＭＳ Ｐゴシック" charset="-128"/>
              </a:defRPr>
            </a:lvl1pPr>
          </a:lstStyle>
          <a:p>
            <a:pPr>
              <a:defRPr/>
            </a:pPr>
            <a:fld id="{76193147-805D-4353-A02F-9910C2AB7808}" type="slidenum">
              <a:rPr lang="en-US"/>
              <a:pPr>
                <a:defRPr/>
              </a:pPr>
              <a:t>‹#›</a:t>
            </a:fld>
            <a:endParaRPr lang="en-US"/>
          </a:p>
        </p:txBody>
      </p:sp>
      <p:sp>
        <p:nvSpPr>
          <p:cNvPr id="8" name="Title Placeholder 7"/>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Lst>
  <p:txStyles>
    <p:titleStyle>
      <a:lvl1pPr algn="l" rtl="0" eaLnBrk="0" fontAlgn="base" hangingPunct="0">
        <a:spcBef>
          <a:spcPct val="0"/>
        </a:spcBef>
        <a:spcAft>
          <a:spcPct val="0"/>
        </a:spcAft>
        <a:defRPr sz="4400" kern="1200">
          <a:solidFill>
            <a:srgbClr val="FFFFFF"/>
          </a:solidFill>
          <a:effectLst>
            <a:glow rad="101600">
              <a:schemeClr val="tx2"/>
            </a:glow>
          </a:effectLst>
          <a:latin typeface="+mj-lt"/>
          <a:ea typeface="+mj-ea"/>
          <a:cs typeface="+mj-cs"/>
        </a:defRPr>
      </a:lvl1pPr>
      <a:lvl2pPr algn="l" rtl="0" eaLnBrk="0" fontAlgn="base" hangingPunct="0">
        <a:spcBef>
          <a:spcPct val="0"/>
        </a:spcBef>
        <a:spcAft>
          <a:spcPct val="0"/>
        </a:spcAft>
        <a:defRPr sz="4400">
          <a:solidFill>
            <a:srgbClr val="FFFFFF"/>
          </a:solidFill>
          <a:latin typeface="Gill Sans MT" pitchFamily="34" charset="0"/>
        </a:defRPr>
      </a:lvl2pPr>
      <a:lvl3pPr algn="l" rtl="0" eaLnBrk="0" fontAlgn="base" hangingPunct="0">
        <a:spcBef>
          <a:spcPct val="0"/>
        </a:spcBef>
        <a:spcAft>
          <a:spcPct val="0"/>
        </a:spcAft>
        <a:defRPr sz="4400">
          <a:solidFill>
            <a:srgbClr val="FFFFFF"/>
          </a:solidFill>
          <a:latin typeface="Gill Sans MT" pitchFamily="34" charset="0"/>
        </a:defRPr>
      </a:lvl3pPr>
      <a:lvl4pPr algn="l" rtl="0" eaLnBrk="0" fontAlgn="base" hangingPunct="0">
        <a:spcBef>
          <a:spcPct val="0"/>
        </a:spcBef>
        <a:spcAft>
          <a:spcPct val="0"/>
        </a:spcAft>
        <a:defRPr sz="4400">
          <a:solidFill>
            <a:srgbClr val="FFFFFF"/>
          </a:solidFill>
          <a:latin typeface="Gill Sans MT" pitchFamily="34" charset="0"/>
        </a:defRPr>
      </a:lvl4pPr>
      <a:lvl5pPr algn="l" rtl="0" eaLnBrk="0" fontAlgn="base" hangingPunct="0">
        <a:spcBef>
          <a:spcPct val="0"/>
        </a:spcBef>
        <a:spcAft>
          <a:spcPct val="0"/>
        </a:spcAft>
        <a:defRPr sz="4400">
          <a:solidFill>
            <a:srgbClr val="FFFFFF"/>
          </a:solidFill>
          <a:latin typeface="Gill Sans MT"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ct val="0"/>
        </a:spcAft>
        <a:buClr>
          <a:schemeClr val="tx2"/>
        </a:buClr>
        <a:buSzPct val="70000"/>
        <a:buFont typeface="Wingdings 2" pitchFamily="18"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108BB4"/>
        </a:buClr>
        <a:buSzPct val="60000"/>
        <a:buFont typeface="Wingdings 2" pitchFamily="18"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DA7328"/>
        </a:buClr>
        <a:buSzPct val="57000"/>
        <a:buFont typeface="Wingdings 2" pitchFamily="18"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AE589F"/>
        </a:buClr>
        <a:buSzPct val="55000"/>
        <a:buFont typeface="Wingdings 2" pitchFamily="18"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SzPct val="50000"/>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44575"/>
            <a:ext cx="7924800" cy="1470025"/>
          </a:xfrm>
        </p:spPr>
        <p:txBody>
          <a:bodyPr>
            <a:normAutofit fontScale="90000"/>
          </a:bodyPr>
          <a:lstStyle/>
          <a:p>
            <a:pPr eaLnBrk="1" fontAlgn="auto" hangingPunct="1">
              <a:spcAft>
                <a:spcPts val="0"/>
              </a:spcAft>
              <a:defRPr/>
            </a:pPr>
            <a:r>
              <a:rPr lang="en-US" b="1" dirty="0" smtClean="0"/>
              <a:t>Treatment of Anxiety Disorders from a Contextual Behavioral Viewpoint</a:t>
            </a:r>
            <a:endParaRPr lang="en-US" dirty="0"/>
          </a:p>
        </p:txBody>
      </p:sp>
      <p:sp>
        <p:nvSpPr>
          <p:cNvPr id="13315" name="TextBox 4"/>
          <p:cNvSpPr txBox="1">
            <a:spLocks noChangeArrowheads="1"/>
          </p:cNvSpPr>
          <p:nvPr/>
        </p:nvSpPr>
        <p:spPr bwMode="auto">
          <a:xfrm>
            <a:off x="838200" y="4008438"/>
            <a:ext cx="71628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itchFamily="34" charset="0"/>
                <a:ea typeface="ＭＳ Ｐゴシック" pitchFamily="34" charset="-128"/>
              </a:defRPr>
            </a:lvl1pPr>
            <a:lvl2pPr marL="742950" indent="-285750">
              <a:defRPr>
                <a:solidFill>
                  <a:schemeClr val="tx1"/>
                </a:solidFill>
                <a:latin typeface="Verdana" pitchFamily="34" charset="0"/>
                <a:ea typeface="ＭＳ Ｐゴシック" pitchFamily="34" charset="-128"/>
              </a:defRPr>
            </a:lvl2pPr>
            <a:lvl3pPr marL="1143000" indent="-228600">
              <a:defRPr>
                <a:solidFill>
                  <a:schemeClr val="tx1"/>
                </a:solidFill>
                <a:latin typeface="Verdana" pitchFamily="34" charset="0"/>
                <a:ea typeface="ＭＳ Ｐゴシック" pitchFamily="34" charset="-128"/>
              </a:defRPr>
            </a:lvl3pPr>
            <a:lvl4pPr marL="1600200" indent="-228600">
              <a:defRPr>
                <a:solidFill>
                  <a:schemeClr val="tx1"/>
                </a:solidFill>
                <a:latin typeface="Verdana" pitchFamily="34" charset="0"/>
                <a:ea typeface="ＭＳ Ｐゴシック" pitchFamily="34" charset="-128"/>
              </a:defRPr>
            </a:lvl4pPr>
            <a:lvl5pPr marL="2057400" indent="-228600">
              <a:defRPr>
                <a:solidFill>
                  <a:schemeClr val="tx1"/>
                </a:solidFill>
                <a:latin typeface="Verdana"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Verdana"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Verdana"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Verdana"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Verdana" pitchFamily="34" charset="0"/>
                <a:ea typeface="ＭＳ Ｐゴシック" pitchFamily="34" charset="-128"/>
              </a:defRPr>
            </a:lvl9pPr>
          </a:lstStyle>
          <a:p>
            <a:pPr algn="ctr"/>
            <a:r>
              <a:rPr lang="en-US" altLang="en-US" sz="2400"/>
              <a:t>Michael P. Twohig, Ph.D.</a:t>
            </a:r>
          </a:p>
          <a:p>
            <a:pPr algn="ctr"/>
            <a:r>
              <a:rPr lang="en-US" altLang="en-US" sz="2400"/>
              <a:t>Associate Professor of Psychology</a:t>
            </a:r>
          </a:p>
          <a:p>
            <a:pPr algn="ctr"/>
            <a:r>
              <a:rPr lang="en-US" altLang="en-US" sz="2400"/>
              <a:t>Utah State University</a:t>
            </a:r>
          </a:p>
          <a:p>
            <a:pPr algn="ctr"/>
            <a:endParaRPr lang="en-US" altLang="en-US"/>
          </a:p>
        </p:txBody>
      </p:sp>
      <p:sp>
        <p:nvSpPr>
          <p:cNvPr id="3" name="TextBox 2"/>
          <p:cNvSpPr txBox="1"/>
          <p:nvPr/>
        </p:nvSpPr>
        <p:spPr>
          <a:xfrm>
            <a:off x="228600" y="6096000"/>
            <a:ext cx="8763000" cy="584775"/>
          </a:xfrm>
          <a:prstGeom prst="rect">
            <a:avLst/>
          </a:prstGeom>
          <a:noFill/>
        </p:spPr>
        <p:txBody>
          <a:bodyPr wrap="square" rtlCol="0">
            <a:spAutoFit/>
          </a:bodyPr>
          <a:lstStyle/>
          <a:p>
            <a:r>
              <a:rPr lang="en-US" dirty="0" smtClean="0"/>
              <a:t>Workshop at ACBS conference </a:t>
            </a:r>
          </a:p>
          <a:p>
            <a:r>
              <a:rPr lang="en-US" sz="1200" dirty="0" smtClean="0"/>
              <a:t>Minneapolis </a:t>
            </a:r>
            <a:r>
              <a:rPr lang="en-US" sz="1200" dirty="0"/>
              <a:t>J</a:t>
            </a:r>
            <a:r>
              <a:rPr lang="en-US" sz="1200" dirty="0" smtClean="0"/>
              <a:t>une 17, 2014</a:t>
            </a:r>
            <a:r>
              <a:rPr lang="en-US" sz="1400" dirty="0" smtClean="0"/>
              <a:t> </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p:txBody>
          <a:bodyPr/>
          <a:lstStyle/>
          <a:p>
            <a:pPr eaLnBrk="1" hangingPunct="1">
              <a:defRPr/>
            </a:pPr>
            <a:r>
              <a:rPr lang="en-US" dirty="0" smtClean="0">
                <a:latin typeface="Arial" charset="0"/>
              </a:rPr>
              <a:t>Verbal humans are insensitive to </a:t>
            </a:r>
          </a:p>
          <a:p>
            <a:pPr lvl="1" eaLnBrk="1" hangingPunct="1">
              <a:buFont typeface="Wingdings" pitchFamily="2" charset="2"/>
              <a:buNone/>
              <a:defRPr/>
            </a:pPr>
            <a:r>
              <a:rPr lang="en-US" sz="3200" dirty="0" smtClean="0">
                <a:latin typeface="Arial" charset="0"/>
              </a:rPr>
              <a:t>environmental contingencies</a:t>
            </a:r>
          </a:p>
          <a:p>
            <a:pPr eaLnBrk="1" hangingPunct="1">
              <a:defRPr/>
            </a:pPr>
            <a:r>
              <a:rPr lang="en-US" dirty="0" smtClean="0">
                <a:latin typeface="Arial" charset="0"/>
              </a:rPr>
              <a:t>Non-verbal ones are not</a:t>
            </a:r>
          </a:p>
          <a:p>
            <a:pPr eaLnBrk="1" hangingPunct="1">
              <a:defRPr/>
            </a:pPr>
            <a:r>
              <a:rPr lang="en-US" dirty="0" smtClean="0">
                <a:latin typeface="Arial" charset="0"/>
              </a:rPr>
              <a:t>How does this happen?</a:t>
            </a:r>
            <a:endParaRPr lang="en-US" sz="3200" dirty="0" smtClean="0">
              <a:latin typeface="Arial" charset="0"/>
            </a:endParaRPr>
          </a:p>
        </p:txBody>
      </p:sp>
      <p:sp>
        <p:nvSpPr>
          <p:cNvPr id="30722" name="Rectangle 2"/>
          <p:cNvSpPr>
            <a:spLocks noGrp="1" noRot="1" noChangeArrowheads="1"/>
          </p:cNvSpPr>
          <p:nvPr>
            <p:ph type="title"/>
          </p:nvPr>
        </p:nvSpPr>
        <p:spPr/>
        <p:txBody>
          <a:bodyPr/>
          <a:lstStyle/>
          <a:p>
            <a:pPr eaLnBrk="1" hangingPunct="1">
              <a:defRPr/>
            </a:pPr>
            <a:r>
              <a:rPr lang="en-US" dirty="0" smtClean="0">
                <a:solidFill>
                  <a:schemeClr val="bg1"/>
                </a:solidFill>
                <a:latin typeface="Arial" charset="0"/>
              </a:rPr>
              <a:t>Rule Governed Behavior</a:t>
            </a:r>
          </a:p>
        </p:txBody>
      </p:sp>
      <p:pic>
        <p:nvPicPr>
          <p:cNvPr id="33796" name="Picture 4"/>
          <p:cNvPicPr>
            <a:picLocks noChangeAspect="1" noChangeArrowheads="1"/>
          </p:cNvPicPr>
          <p:nvPr/>
        </p:nvPicPr>
        <p:blipFill>
          <a:blip r:embed="rId3" cstate="print"/>
          <a:srcRect/>
          <a:stretch>
            <a:fillRect/>
          </a:stretch>
        </p:blipFill>
        <p:spPr bwMode="auto">
          <a:xfrm>
            <a:off x="7086600" y="4800600"/>
            <a:ext cx="1905000" cy="1905000"/>
          </a:xfrm>
          <a:prstGeom prst="rect">
            <a:avLst/>
          </a:prstGeom>
          <a:noFill/>
          <a:ln w="9525">
            <a:noFill/>
            <a:miter lim="800000"/>
            <a:headEnd/>
            <a:tailEnd/>
          </a:ln>
        </p:spPr>
      </p:pic>
    </p:spTree>
    <p:extLst>
      <p:ext uri="{BB962C8B-B14F-4D97-AF65-F5344CB8AC3E}">
        <p14:creationId xmlns:p14="http://schemas.microsoft.com/office/powerpoint/2010/main" val="4228562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7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704" y="1371600"/>
            <a:ext cx="8229600" cy="4626547"/>
          </a:xfrm>
        </p:spPr>
        <p:txBody>
          <a:bodyPr>
            <a:normAutofit/>
          </a:bodyPr>
          <a:lstStyle/>
          <a:p>
            <a:pPr>
              <a:defRPr/>
            </a:pPr>
            <a:r>
              <a:rPr lang="en-US" dirty="0" smtClean="0">
                <a:latin typeface="Arial" pitchFamily="34" charset="0"/>
                <a:cs typeface="Arial" pitchFamily="34" charset="0"/>
              </a:rPr>
              <a:t>Stimuli</a:t>
            </a:r>
          </a:p>
          <a:p>
            <a:pPr>
              <a:defRPr/>
            </a:pPr>
            <a:r>
              <a:rPr lang="en-US" dirty="0" smtClean="0">
                <a:latin typeface="Arial" pitchFamily="34" charset="0"/>
                <a:cs typeface="Arial" pitchFamily="34" charset="0"/>
              </a:rPr>
              <a:t>Three-term contingency</a:t>
            </a:r>
          </a:p>
          <a:p>
            <a:pPr>
              <a:defRPr/>
            </a:pPr>
            <a:r>
              <a:rPr lang="en-US" dirty="0" smtClean="0">
                <a:latin typeface="Arial" pitchFamily="34" charset="0"/>
                <a:cs typeface="Arial" pitchFamily="34" charset="0"/>
              </a:rPr>
              <a:t>Meaning vs function</a:t>
            </a:r>
          </a:p>
          <a:p>
            <a:pPr>
              <a:defRPr/>
            </a:pPr>
            <a:endParaRPr lang="en-US"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solidFill>
                  <a:schemeClr val="bg1"/>
                </a:solidFill>
                <a:latin typeface="Arial" pitchFamily="34" charset="0"/>
                <a:cs typeface="Arial" pitchFamily="34" charset="0"/>
              </a:rPr>
              <a:t>Relational Frame Theory</a:t>
            </a:r>
            <a:endParaRPr lang="en-US" dirty="0">
              <a:solidFill>
                <a:schemeClr val="bg1"/>
              </a:solidFill>
              <a:latin typeface="Arial" pitchFamily="34" charset="0"/>
              <a:cs typeface="Arial" pitchFamily="34" charset="0"/>
            </a:endParaRPr>
          </a:p>
        </p:txBody>
      </p:sp>
      <p:pic>
        <p:nvPicPr>
          <p:cNvPr id="158722" name="Picture 2" descr="Product Detai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0065" y="5221165"/>
            <a:ext cx="1524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158726" name="Picture 6" descr="https://p.gr-assets.com/max_square/fill/books/1348438654/10909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896096"/>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58728" name="Picture 8" descr="http://media-cache-ak0.pinimg.com/236x/b4/98/99/b49899dfc67ba8a0e18971a25496da8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6201" y="5316938"/>
            <a:ext cx="1395925" cy="1395926"/>
          </a:xfrm>
          <a:prstGeom prst="rect">
            <a:avLst/>
          </a:prstGeom>
          <a:noFill/>
          <a:extLst>
            <a:ext uri="{909E8E84-426E-40DD-AFC4-6F175D3DCCD1}">
              <a14:hiddenFill xmlns:a14="http://schemas.microsoft.com/office/drawing/2010/main">
                <a:solidFill>
                  <a:srgbClr val="FFFFFF"/>
                </a:solidFill>
              </a14:hiddenFill>
            </a:ext>
          </a:extLst>
        </p:spPr>
      </p:pic>
      <p:pic>
        <p:nvPicPr>
          <p:cNvPr id="158730" name="Picture 10" descr="http://images.contentreserve.com/ImageType-100/2861-1/%7B2E2D865B-4679-46D2-95D5-8CCA10DA682C%7DImg1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2895600"/>
            <a:ext cx="1373033"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58732" name="Picture 12" descr="http://ecx.images-amazon.com/images/I/51n5N-RZsNL._AA258_PIkin4,BottomRight,-43,22_AA280_SH20_OU35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99827" y="5154937"/>
            <a:ext cx="1656455" cy="1656455"/>
          </a:xfrm>
          <a:prstGeom prst="rect">
            <a:avLst/>
          </a:prstGeom>
          <a:noFill/>
          <a:extLst>
            <a:ext uri="{909E8E84-426E-40DD-AFC4-6F175D3DCCD1}">
              <a14:hiddenFill xmlns:a14="http://schemas.microsoft.com/office/drawing/2010/main">
                <a:solidFill>
                  <a:srgbClr val="FFFFFF"/>
                </a:solidFill>
              </a14:hiddenFill>
            </a:ext>
          </a:extLst>
        </p:spPr>
      </p:pic>
      <p:pic>
        <p:nvPicPr>
          <p:cNvPr id="158734" name="Picture 14" descr="http://books.google.com/books?id=O34oAAAAMAAJ&amp;printsec=frontcover&amp;img=1&amp;zoom=1&amp;imgtk=AFLRE70JdH_wRHS36g1OR6VdH16kL_XxosGQT_aEEMt2ggwfJzCT13p-dody9bD07yQiqqLwUlSnQrJ5zIvngGaF_W_v0YodkAvRlIihd_ra-6385Iapwt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5358390"/>
            <a:ext cx="969473" cy="140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76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p:txBody>
          <a:bodyPr/>
          <a:lstStyle/>
          <a:p>
            <a:pPr eaLnBrk="1" hangingPunct="1">
              <a:lnSpc>
                <a:spcPct val="90000"/>
              </a:lnSpc>
              <a:defRPr/>
            </a:pPr>
            <a:r>
              <a:rPr lang="en-US" dirty="0" smtClean="0">
                <a:latin typeface="Arial" charset="0"/>
              </a:rPr>
              <a:t>Useful and interfering effects of this ability</a:t>
            </a:r>
          </a:p>
          <a:p>
            <a:pPr eaLnBrk="1" hangingPunct="1">
              <a:lnSpc>
                <a:spcPct val="90000"/>
              </a:lnSpc>
              <a:defRPr/>
            </a:pPr>
            <a:r>
              <a:rPr lang="en-US" dirty="0" smtClean="0">
                <a:latin typeface="Arial" charset="0"/>
              </a:rPr>
              <a:t>Grocery store</a:t>
            </a:r>
          </a:p>
          <a:p>
            <a:pPr eaLnBrk="1" hangingPunct="1">
              <a:lnSpc>
                <a:spcPct val="90000"/>
              </a:lnSpc>
              <a:defRPr/>
            </a:pPr>
            <a:r>
              <a:rPr lang="en-US" dirty="0" smtClean="0">
                <a:latin typeface="Arial" charset="0"/>
              </a:rPr>
              <a:t>My wife and our children, “getting older”</a:t>
            </a:r>
          </a:p>
          <a:p>
            <a:pPr eaLnBrk="1" hangingPunct="1">
              <a:lnSpc>
                <a:spcPct val="90000"/>
              </a:lnSpc>
              <a:defRPr/>
            </a:pPr>
            <a:r>
              <a:rPr lang="en-US" dirty="0" smtClean="0">
                <a:latin typeface="Arial" charset="0"/>
              </a:rPr>
              <a:t>We can apply this to our own thinking and emotions</a:t>
            </a:r>
          </a:p>
        </p:txBody>
      </p:sp>
      <p:sp>
        <p:nvSpPr>
          <p:cNvPr id="33794" name="Rectangle 2"/>
          <p:cNvSpPr>
            <a:spLocks noGrp="1" noRot="1" noChangeArrowheads="1"/>
          </p:cNvSpPr>
          <p:nvPr>
            <p:ph type="title"/>
          </p:nvPr>
        </p:nvSpPr>
        <p:spPr/>
        <p:txBody>
          <a:bodyPr>
            <a:normAutofit fontScale="90000"/>
          </a:bodyPr>
          <a:lstStyle/>
          <a:p>
            <a:pPr eaLnBrk="1" hangingPunct="1">
              <a:defRPr/>
            </a:pPr>
            <a:r>
              <a:rPr lang="en-US" dirty="0" smtClean="0">
                <a:solidFill>
                  <a:schemeClr val="bg1"/>
                </a:solidFill>
                <a:latin typeface="Arial" charset="0"/>
              </a:rPr>
              <a:t>Language: The two-edged sword</a:t>
            </a:r>
          </a:p>
        </p:txBody>
      </p:sp>
      <p:pic>
        <p:nvPicPr>
          <p:cNvPr id="36868" name="Picture 4"/>
          <p:cNvPicPr>
            <a:picLocks noChangeAspect="1" noChangeArrowheads="1"/>
          </p:cNvPicPr>
          <p:nvPr/>
        </p:nvPicPr>
        <p:blipFill>
          <a:blip r:embed="rId3" cstate="print"/>
          <a:srcRect/>
          <a:stretch>
            <a:fillRect/>
          </a:stretch>
        </p:blipFill>
        <p:spPr bwMode="auto">
          <a:xfrm>
            <a:off x="6629400" y="4038600"/>
            <a:ext cx="2228850" cy="2228850"/>
          </a:xfrm>
          <a:prstGeom prst="rect">
            <a:avLst/>
          </a:prstGeom>
          <a:noFill/>
          <a:ln w="9525">
            <a:noFill/>
            <a:miter lim="800000"/>
            <a:headEnd/>
            <a:tailEnd/>
          </a:ln>
        </p:spPr>
      </p:pic>
    </p:spTree>
    <p:extLst>
      <p:ext uri="{BB962C8B-B14F-4D97-AF65-F5344CB8AC3E}">
        <p14:creationId xmlns:p14="http://schemas.microsoft.com/office/powerpoint/2010/main" val="315034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p:txBody>
          <a:bodyPr/>
          <a:lstStyle/>
          <a:p>
            <a:pPr lvl="1" eaLnBrk="1" hangingPunct="1">
              <a:defRPr/>
            </a:pPr>
            <a:r>
              <a:rPr lang="en-US" sz="3200" dirty="0" smtClean="0">
                <a:latin typeface="Arial" charset="0"/>
              </a:rPr>
              <a:t>Experiential avoidance is the tendency to attempt to alter the form, frequency, or situational sensitivity of historically produced negative private experience (emotions, thoughts, bodily sensations) even when attempts to do so cause psychological and behavioral harm </a:t>
            </a:r>
          </a:p>
          <a:p>
            <a:pPr eaLnBrk="1" hangingPunct="1">
              <a:defRPr/>
            </a:pPr>
            <a:endParaRPr lang="en-US" dirty="0" smtClean="0">
              <a:latin typeface="Arial" charset="0"/>
            </a:endParaRPr>
          </a:p>
        </p:txBody>
      </p:sp>
      <p:sp>
        <p:nvSpPr>
          <p:cNvPr id="36866" name="Rectangle 2"/>
          <p:cNvSpPr>
            <a:spLocks noGrp="1" noRot="1" noChangeArrowheads="1"/>
          </p:cNvSpPr>
          <p:nvPr>
            <p:ph type="title"/>
          </p:nvPr>
        </p:nvSpPr>
        <p:spPr/>
        <p:txBody>
          <a:bodyPr/>
          <a:lstStyle/>
          <a:p>
            <a:pPr eaLnBrk="1" hangingPunct="1">
              <a:defRPr/>
            </a:pPr>
            <a:r>
              <a:rPr lang="en-US" dirty="0" smtClean="0">
                <a:solidFill>
                  <a:schemeClr val="bg1"/>
                </a:solidFill>
                <a:latin typeface="Arial" charset="0"/>
              </a:rPr>
              <a:t>Experiential Avoidance</a:t>
            </a:r>
          </a:p>
        </p:txBody>
      </p:sp>
    </p:spTree>
    <p:extLst>
      <p:ext uri="{BB962C8B-B14F-4D97-AF65-F5344CB8AC3E}">
        <p14:creationId xmlns:p14="http://schemas.microsoft.com/office/powerpoint/2010/main" val="598714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sz="3200" dirty="0" smtClean="0">
                <a:latin typeface="Arial" pitchFamily="34" charset="0"/>
                <a:cs typeface="Arial" pitchFamily="34" charset="0"/>
              </a:rPr>
              <a:t>The ability to contact the present moment more fully as a conscious human being, and based on what the situation affords, to change or persist in behavior in order to serve valued ends</a:t>
            </a:r>
            <a:endParaRPr lang="en-US" sz="3200" dirty="0">
              <a:latin typeface="Arial" pitchFamily="34" charset="0"/>
              <a:cs typeface="Arial" pitchFamily="34" charset="0"/>
            </a:endParaRPr>
          </a:p>
        </p:txBody>
      </p:sp>
      <p:sp>
        <p:nvSpPr>
          <p:cNvPr id="2" name="Title 1"/>
          <p:cNvSpPr>
            <a:spLocks noGrp="1"/>
          </p:cNvSpPr>
          <p:nvPr>
            <p:ph type="title"/>
          </p:nvPr>
        </p:nvSpPr>
        <p:spPr/>
        <p:txBody>
          <a:bodyPr/>
          <a:lstStyle/>
          <a:p>
            <a:r>
              <a:rPr lang="en-US" dirty="0" smtClean="0">
                <a:solidFill>
                  <a:schemeClr val="bg1"/>
                </a:solidFill>
                <a:latin typeface="Arial" pitchFamily="34" charset="0"/>
                <a:cs typeface="Arial" pitchFamily="34" charset="0"/>
              </a:rPr>
              <a:t>Psychological Inflexibility</a:t>
            </a:r>
            <a:endParaRPr lang="en-US"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371804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sz="half" idx="4294967295"/>
          </p:nvPr>
        </p:nvSpPr>
        <p:spPr>
          <a:xfrm>
            <a:off x="0" y="1600200"/>
            <a:ext cx="7307263" cy="4141788"/>
          </a:xfrm>
        </p:spPr>
        <p:txBody>
          <a:bodyPr>
            <a:normAutofit/>
          </a:bodyPr>
          <a:lstStyle/>
          <a:p>
            <a:pPr eaLnBrk="1" hangingPunct="1">
              <a:lnSpc>
                <a:spcPct val="90000"/>
              </a:lnSpc>
              <a:defRPr/>
            </a:pPr>
            <a:endParaRPr lang="en-US" sz="1400" dirty="0" smtClean="0">
              <a:latin typeface="Arial" charset="0"/>
            </a:endParaRPr>
          </a:p>
          <a:p>
            <a:pPr eaLnBrk="1" hangingPunct="1">
              <a:lnSpc>
                <a:spcPct val="90000"/>
              </a:lnSpc>
              <a:defRPr/>
            </a:pPr>
            <a:endParaRPr lang="en-US" sz="1400" dirty="0" smtClean="0">
              <a:latin typeface="Arial" charset="0"/>
            </a:endParaRPr>
          </a:p>
        </p:txBody>
      </p:sp>
      <p:pic>
        <p:nvPicPr>
          <p:cNvPr id="160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403" y="185737"/>
            <a:ext cx="8100197" cy="7601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725200"/>
      </p:ext>
    </p:extLst>
  </p:cSld>
  <p:clrMapOvr>
    <a:masterClrMapping/>
  </p:clrMapOvr>
  <p:transition spd="med" advTm="13696">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smtClean="0"/>
              <a:t>Social phobia</a:t>
            </a:r>
          </a:p>
          <a:p>
            <a:r>
              <a:rPr lang="en-US" dirty="0" smtClean="0"/>
              <a:t>Specific phobia</a:t>
            </a:r>
          </a:p>
          <a:p>
            <a:r>
              <a:rPr lang="en-US" dirty="0" smtClean="0"/>
              <a:t>Posttraumatic Stress Disorder</a:t>
            </a:r>
          </a:p>
          <a:p>
            <a:r>
              <a:rPr lang="en-US" dirty="0" smtClean="0"/>
              <a:t>Generalized anxiety Disorder</a:t>
            </a:r>
          </a:p>
          <a:p>
            <a:r>
              <a:rPr lang="en-US" dirty="0" smtClean="0"/>
              <a:t>Obsessive compulsive disorder</a:t>
            </a:r>
          </a:p>
          <a:p>
            <a:pPr lvl="1"/>
            <a:r>
              <a:rPr lang="en-US" dirty="0" smtClean="0"/>
              <a:t>OC-spectrum disorders</a:t>
            </a:r>
          </a:p>
          <a:p>
            <a:r>
              <a:rPr lang="en-US" dirty="0" smtClean="0"/>
              <a:t>Health Anxiety</a:t>
            </a:r>
            <a:endParaRPr lang="en-US" dirty="0"/>
          </a:p>
        </p:txBody>
      </p:sp>
      <p:sp>
        <p:nvSpPr>
          <p:cNvPr id="4" name="Title 3"/>
          <p:cNvSpPr>
            <a:spLocks noGrp="1"/>
          </p:cNvSpPr>
          <p:nvPr>
            <p:ph type="title"/>
          </p:nvPr>
        </p:nvSpPr>
        <p:spPr/>
        <p:txBody>
          <a:bodyPr/>
          <a:lstStyle/>
          <a:p>
            <a:r>
              <a:rPr lang="en-US" dirty="0" smtClean="0"/>
              <a:t>Anxiety disorders</a:t>
            </a:r>
            <a:endParaRPr lang="en-US" dirty="0"/>
          </a:p>
        </p:txBody>
      </p:sp>
    </p:spTree>
    <p:extLst>
      <p:ext uri="{BB962C8B-B14F-4D97-AF65-F5344CB8AC3E}">
        <p14:creationId xmlns:p14="http://schemas.microsoft.com/office/powerpoint/2010/main" val="33947989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313258"/>
            <a:ext cx="8229600" cy="5089202"/>
          </a:xfrm>
        </p:spPr>
        <p:txBody>
          <a:bodyPr/>
          <a:lstStyle/>
          <a:p>
            <a:r>
              <a:rPr lang="en-US" dirty="0" smtClean="0"/>
              <a:t>63 studies</a:t>
            </a:r>
          </a:p>
          <a:p>
            <a:pPr lvl="1"/>
            <a:r>
              <a:rPr lang="en-US" dirty="0" smtClean="0"/>
              <a:t>AAQ </a:t>
            </a:r>
            <a:r>
              <a:rPr lang="en-US" dirty="0"/>
              <a:t>and </a:t>
            </a:r>
            <a:r>
              <a:rPr lang="en-US" dirty="0" smtClean="0"/>
              <a:t>all measures </a:t>
            </a:r>
            <a:r>
              <a:rPr lang="en-US" dirty="0"/>
              <a:t>of anxiety </a:t>
            </a:r>
            <a:r>
              <a:rPr lang="en-US" i="1" dirty="0" smtClean="0"/>
              <a:t>r </a:t>
            </a:r>
            <a:r>
              <a:rPr lang="en-US" dirty="0"/>
              <a:t>= .</a:t>
            </a:r>
            <a:r>
              <a:rPr lang="en-US" dirty="0" smtClean="0"/>
              <a:t>45</a:t>
            </a:r>
          </a:p>
          <a:p>
            <a:r>
              <a:rPr lang="en-US" dirty="0" smtClean="0"/>
              <a:t> General </a:t>
            </a:r>
            <a:r>
              <a:rPr lang="en-US" dirty="0"/>
              <a:t>anxiety symptoms </a:t>
            </a:r>
            <a:r>
              <a:rPr lang="en-US" i="1" dirty="0" smtClean="0"/>
              <a:t>r </a:t>
            </a:r>
            <a:r>
              <a:rPr lang="en-US" dirty="0"/>
              <a:t>= .</a:t>
            </a:r>
            <a:r>
              <a:rPr lang="en-US" dirty="0" smtClean="0"/>
              <a:t>48</a:t>
            </a:r>
          </a:p>
          <a:p>
            <a:r>
              <a:rPr lang="en-US" i="1" dirty="0" smtClean="0"/>
              <a:t>S</a:t>
            </a:r>
            <a:r>
              <a:rPr lang="en-US" dirty="0" smtClean="0"/>
              <a:t>pecific </a:t>
            </a:r>
            <a:r>
              <a:rPr lang="en-US" dirty="0"/>
              <a:t>anxiety disorder symptoms </a:t>
            </a:r>
            <a:r>
              <a:rPr lang="en-US" i="1" dirty="0" smtClean="0"/>
              <a:t>r </a:t>
            </a:r>
            <a:r>
              <a:rPr lang="en-US" dirty="0"/>
              <a:t>= .</a:t>
            </a:r>
            <a:r>
              <a:rPr lang="en-US" dirty="0" smtClean="0"/>
              <a:t>42</a:t>
            </a:r>
          </a:p>
          <a:p>
            <a:r>
              <a:rPr lang="en-US" dirty="0" smtClean="0"/>
              <a:t>Specific disorders</a:t>
            </a:r>
          </a:p>
          <a:p>
            <a:pPr lvl="1"/>
            <a:r>
              <a:rPr lang="en-US" dirty="0" smtClean="0"/>
              <a:t>GAD </a:t>
            </a:r>
            <a:r>
              <a:rPr lang="en-US" i="1" dirty="0" smtClean="0"/>
              <a:t>r </a:t>
            </a:r>
            <a:r>
              <a:rPr lang="en-US" dirty="0"/>
              <a:t>= .</a:t>
            </a:r>
            <a:r>
              <a:rPr lang="en-US" dirty="0" smtClean="0"/>
              <a:t>61</a:t>
            </a:r>
          </a:p>
          <a:p>
            <a:pPr lvl="1"/>
            <a:r>
              <a:rPr lang="en-US" dirty="0" smtClean="0"/>
              <a:t>Social </a:t>
            </a:r>
            <a:r>
              <a:rPr lang="en-US" dirty="0"/>
              <a:t>phobia </a:t>
            </a:r>
            <a:r>
              <a:rPr lang="en-US" i="1" dirty="0" smtClean="0"/>
              <a:t>r </a:t>
            </a:r>
            <a:r>
              <a:rPr lang="en-US" dirty="0"/>
              <a:t>= .</a:t>
            </a:r>
            <a:r>
              <a:rPr lang="en-US" dirty="0" smtClean="0"/>
              <a:t>41</a:t>
            </a:r>
          </a:p>
          <a:p>
            <a:pPr lvl="1"/>
            <a:r>
              <a:rPr lang="en-US" dirty="0" smtClean="0"/>
              <a:t>PTSD </a:t>
            </a:r>
            <a:r>
              <a:rPr lang="en-US" i="1" dirty="0" smtClean="0"/>
              <a:t>r </a:t>
            </a:r>
            <a:r>
              <a:rPr lang="en-US" dirty="0"/>
              <a:t>= .</a:t>
            </a:r>
            <a:r>
              <a:rPr lang="en-US" dirty="0" smtClean="0"/>
              <a:t>39</a:t>
            </a:r>
          </a:p>
          <a:p>
            <a:pPr lvl="1"/>
            <a:r>
              <a:rPr lang="en-US" dirty="0" smtClean="0"/>
              <a:t>OCD </a:t>
            </a:r>
            <a:r>
              <a:rPr lang="en-US" i="1" dirty="0" smtClean="0"/>
              <a:t>r </a:t>
            </a:r>
            <a:r>
              <a:rPr lang="en-US" dirty="0"/>
              <a:t>= .</a:t>
            </a:r>
            <a:r>
              <a:rPr lang="en-US" dirty="0" smtClean="0"/>
              <a:t>36</a:t>
            </a:r>
          </a:p>
          <a:p>
            <a:pPr lvl="1"/>
            <a:r>
              <a:rPr lang="en-US" dirty="0" smtClean="0"/>
              <a:t>panic/agoraphobia </a:t>
            </a:r>
            <a:r>
              <a:rPr lang="en-US" i="1" dirty="0" smtClean="0"/>
              <a:t>r </a:t>
            </a:r>
            <a:r>
              <a:rPr lang="en-US" dirty="0"/>
              <a:t>= .</a:t>
            </a:r>
            <a:r>
              <a:rPr lang="en-US" dirty="0" smtClean="0"/>
              <a:t>21</a:t>
            </a:r>
            <a:endParaRPr lang="en-US" dirty="0"/>
          </a:p>
        </p:txBody>
      </p:sp>
      <p:sp>
        <p:nvSpPr>
          <p:cNvPr id="5" name="Title 4"/>
          <p:cNvSpPr>
            <a:spLocks noGrp="1"/>
          </p:cNvSpPr>
          <p:nvPr>
            <p:ph type="title"/>
          </p:nvPr>
        </p:nvSpPr>
        <p:spPr/>
        <p:txBody>
          <a:bodyPr/>
          <a:lstStyle/>
          <a:p>
            <a:r>
              <a:rPr lang="en-US" dirty="0" smtClean="0"/>
              <a:t>AAQ and Anxiety</a:t>
            </a:r>
            <a:endParaRPr lang="en-US" dirty="0"/>
          </a:p>
        </p:txBody>
      </p:sp>
      <p:sp>
        <p:nvSpPr>
          <p:cNvPr id="4" name="TextBox 3"/>
          <p:cNvSpPr txBox="1"/>
          <p:nvPr/>
        </p:nvSpPr>
        <p:spPr>
          <a:xfrm>
            <a:off x="5334000" y="6402460"/>
            <a:ext cx="3657600" cy="369332"/>
          </a:xfrm>
          <a:prstGeom prst="rect">
            <a:avLst/>
          </a:prstGeom>
          <a:noFill/>
        </p:spPr>
        <p:txBody>
          <a:bodyPr wrap="square" rtlCol="0">
            <a:spAutoFit/>
          </a:bodyPr>
          <a:lstStyle/>
          <a:p>
            <a:r>
              <a:rPr lang="en-US" dirty="0" smtClean="0"/>
              <a:t>Bluett et al. (in press). JAD</a:t>
            </a:r>
            <a:endParaRPr lang="en-US" dirty="0"/>
          </a:p>
        </p:txBody>
      </p:sp>
    </p:spTree>
    <p:extLst>
      <p:ext uri="{BB962C8B-B14F-4D97-AF65-F5344CB8AC3E}">
        <p14:creationId xmlns:p14="http://schemas.microsoft.com/office/powerpoint/2010/main" val="3903083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p:txBody>
          <a:bodyPr>
            <a:normAutofit fontScale="90000"/>
          </a:bodyPr>
          <a:lstStyle/>
          <a:p>
            <a:pPr eaLnBrk="1" hangingPunct="1">
              <a:defRPr/>
            </a:pPr>
            <a:r>
              <a:rPr lang="en-US" dirty="0" smtClean="0">
                <a:solidFill>
                  <a:schemeClr val="bg1"/>
                </a:solidFill>
                <a:latin typeface="Arial" pitchFamily="34" charset="0"/>
                <a:cs typeface="Arial" pitchFamily="34" charset="0"/>
              </a:rPr>
              <a:t>ACT Targets Psychological Inflexibility</a:t>
            </a:r>
            <a:r>
              <a:rPr lang="en-US" dirty="0" smtClean="0">
                <a:solidFill>
                  <a:schemeClr val="hlink"/>
                </a:solidFill>
                <a:latin typeface="Arial" pitchFamily="34" charset="0"/>
                <a:cs typeface="Arial" pitchFamily="34" charset="0"/>
              </a:rPr>
              <a:t> </a:t>
            </a:r>
          </a:p>
        </p:txBody>
      </p:sp>
      <p:sp>
        <p:nvSpPr>
          <p:cNvPr id="99331" name="Rectangle 3"/>
          <p:cNvSpPr>
            <a:spLocks noGrp="1" noChangeArrowheads="1"/>
          </p:cNvSpPr>
          <p:nvPr>
            <p:ph type="body" idx="1"/>
          </p:nvPr>
        </p:nvSpPr>
        <p:spPr/>
        <p:txBody>
          <a:bodyPr>
            <a:normAutofit fontScale="92500" lnSpcReduction="10000"/>
          </a:bodyPr>
          <a:lstStyle/>
          <a:p>
            <a:pPr eaLnBrk="1" hangingPunct="1">
              <a:defRPr/>
            </a:pPr>
            <a:r>
              <a:rPr lang="en-US" dirty="0" smtClean="0">
                <a:latin typeface="Arial" pitchFamily="34" charset="0"/>
                <a:cs typeface="Arial" pitchFamily="34" charset="0"/>
              </a:rPr>
              <a:t>ACT targets the verbal context in which cognition occur</a:t>
            </a:r>
          </a:p>
          <a:p>
            <a:pPr lvl="1" eaLnBrk="1" hangingPunct="1">
              <a:defRPr/>
            </a:pPr>
            <a:r>
              <a:rPr lang="en-US" dirty="0" smtClean="0">
                <a:latin typeface="Arial" pitchFamily="34" charset="0"/>
                <a:cs typeface="Arial" pitchFamily="34" charset="0"/>
              </a:rPr>
              <a:t>Decreases literality</a:t>
            </a:r>
          </a:p>
          <a:p>
            <a:pPr eaLnBrk="1" hangingPunct="1">
              <a:defRPr/>
            </a:pPr>
            <a:r>
              <a:rPr lang="en-US" dirty="0" smtClean="0">
                <a:latin typeface="Arial" pitchFamily="34" charset="0"/>
                <a:cs typeface="Arial" pitchFamily="34" charset="0"/>
              </a:rPr>
              <a:t>Behavior change occurs is in the service of values</a:t>
            </a:r>
          </a:p>
          <a:p>
            <a:pPr eaLnBrk="1" hangingPunct="1">
              <a:defRPr/>
            </a:pPr>
            <a:r>
              <a:rPr lang="en-US" dirty="0" smtClean="0">
                <a:latin typeface="Arial" pitchFamily="34" charset="0"/>
                <a:cs typeface="Arial" pitchFamily="34" charset="0"/>
              </a:rPr>
              <a:t>Therapy is about helping people live meaningful, exciting lives</a:t>
            </a:r>
          </a:p>
          <a:p>
            <a:pPr eaLnBrk="1" hangingPunct="1">
              <a:defRPr/>
            </a:pPr>
            <a:r>
              <a:rPr lang="en-US" dirty="0" smtClean="0">
                <a:latin typeface="Arial" pitchFamily="34" charset="0"/>
                <a:cs typeface="Arial" pitchFamily="34" charset="0"/>
              </a:rPr>
              <a:t>If these processes are core to pathology, targeting them should result in positive outcomes</a:t>
            </a:r>
          </a:p>
          <a:p>
            <a:pPr eaLnBrk="1" hangingPunct="1">
              <a:defRPr/>
            </a:pPr>
            <a:endParaRPr lang="en-US" dirty="0" smtClean="0">
              <a:latin typeface="Arial" pitchFamily="34" charset="0"/>
              <a:cs typeface="Arial" pitchFamily="34" charset="0"/>
            </a:endParaRPr>
          </a:p>
          <a:p>
            <a:pPr eaLnBrk="1" hangingPunct="1">
              <a:defRPr/>
            </a:pPr>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6833029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933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838200" y="1659731"/>
          <a:ext cx="8077200" cy="4910137"/>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rmAutofit fontScale="90000"/>
          </a:bodyPr>
          <a:lstStyle/>
          <a:p>
            <a:r>
              <a:rPr lang="en-US" dirty="0"/>
              <a:t>Effect size by component relative to inactive </a:t>
            </a:r>
            <a:r>
              <a:rPr lang="en-US" dirty="0" smtClean="0"/>
              <a:t>conditions</a:t>
            </a:r>
            <a:endParaRPr lang="en-US" dirty="0"/>
          </a:p>
        </p:txBody>
      </p:sp>
      <p:cxnSp>
        <p:nvCxnSpPr>
          <p:cNvPr id="7" name="Straight Connector 6"/>
          <p:cNvCxnSpPr/>
          <p:nvPr/>
        </p:nvCxnSpPr>
        <p:spPr>
          <a:xfrm flipV="1">
            <a:off x="1803400" y="4038600"/>
            <a:ext cx="7112000" cy="1"/>
          </a:xfrm>
          <a:prstGeom prst="line">
            <a:avLst/>
          </a:prstGeom>
          <a:ln w="38100" cmpd="sng">
            <a:solidFill>
              <a:schemeClr val="accent3"/>
            </a:solidFill>
          </a:ln>
        </p:spPr>
        <p:style>
          <a:lnRef idx="3">
            <a:schemeClr val="accent5"/>
          </a:lnRef>
          <a:fillRef idx="0">
            <a:schemeClr val="accent5"/>
          </a:fillRef>
          <a:effectRef idx="2">
            <a:schemeClr val="accent5"/>
          </a:effectRef>
          <a:fontRef idx="minor">
            <a:schemeClr val="tx1"/>
          </a:fontRef>
        </p:style>
      </p:cxnSp>
      <p:cxnSp>
        <p:nvCxnSpPr>
          <p:cNvPr id="8" name="Straight Connector 7"/>
          <p:cNvCxnSpPr/>
          <p:nvPr/>
        </p:nvCxnSpPr>
        <p:spPr>
          <a:xfrm>
            <a:off x="1803400" y="3460376"/>
            <a:ext cx="7112000" cy="0"/>
          </a:xfrm>
          <a:prstGeom prst="line">
            <a:avLst/>
          </a:prstGeom>
          <a:ln w="38100" cmpd="sng">
            <a:solidFill>
              <a:schemeClr val="accent2"/>
            </a:solidFill>
          </a:ln>
        </p:spPr>
        <p:style>
          <a:lnRef idx="3">
            <a:schemeClr val="accent5"/>
          </a:lnRef>
          <a:fillRef idx="0">
            <a:schemeClr val="accent5"/>
          </a:fillRef>
          <a:effectRef idx="2">
            <a:schemeClr val="accent5"/>
          </a:effectRef>
          <a:fontRef idx="minor">
            <a:schemeClr val="tx1"/>
          </a:fontRef>
        </p:style>
      </p:cxnSp>
      <p:sp>
        <p:nvSpPr>
          <p:cNvPr id="13" name="Content Placeholder 2"/>
          <p:cNvSpPr txBox="1">
            <a:spLocks/>
          </p:cNvSpPr>
          <p:nvPr/>
        </p:nvSpPr>
        <p:spPr>
          <a:xfrm>
            <a:off x="152401" y="2971800"/>
            <a:ext cx="1123576" cy="564775"/>
          </a:xfrm>
          <a:prstGeom prst="rect">
            <a:avLst/>
          </a:prstGeom>
          <a:solidFill>
            <a:schemeClr val="accent2"/>
          </a:solidFill>
        </p:spPr>
        <p:txBody>
          <a:bodyPr vert="horz" lIns="91440" tIns="45720" rIns="91440" bIns="45720" rtlCol="0">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None/>
            </a:pPr>
            <a:r>
              <a:rPr lang="en-US" sz="1600" dirty="0" smtClean="0">
                <a:solidFill>
                  <a:schemeClr val="tx1"/>
                </a:solidFill>
              </a:rPr>
              <a:t>Large effect</a:t>
            </a:r>
          </a:p>
        </p:txBody>
      </p:sp>
      <p:sp>
        <p:nvSpPr>
          <p:cNvPr id="14" name="Content Placeholder 2"/>
          <p:cNvSpPr txBox="1">
            <a:spLocks/>
          </p:cNvSpPr>
          <p:nvPr/>
        </p:nvSpPr>
        <p:spPr>
          <a:xfrm>
            <a:off x="152400" y="3971363"/>
            <a:ext cx="1123577" cy="524437"/>
          </a:xfrm>
          <a:prstGeom prst="rect">
            <a:avLst/>
          </a:prstGeom>
          <a:solidFill>
            <a:schemeClr val="accent3"/>
          </a:solidFill>
        </p:spPr>
        <p:txBody>
          <a:bodyPr vert="horz" lIns="91440" tIns="45720" rIns="91440" bIns="45720" rtlCol="0">
            <a:no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a:buNone/>
            </a:pPr>
            <a:r>
              <a:rPr lang="en-US" sz="1600" dirty="0" smtClean="0">
                <a:solidFill>
                  <a:schemeClr val="tx1"/>
                </a:solidFill>
              </a:rPr>
              <a:t>Medium effect</a:t>
            </a:r>
          </a:p>
        </p:txBody>
      </p:sp>
      <p:sp>
        <p:nvSpPr>
          <p:cNvPr id="9" name="Content Placeholder 2"/>
          <p:cNvSpPr txBox="1">
            <a:spLocks/>
          </p:cNvSpPr>
          <p:nvPr/>
        </p:nvSpPr>
        <p:spPr bwMode="auto">
          <a:xfrm>
            <a:off x="5486400" y="6400800"/>
            <a:ext cx="3608257" cy="457200"/>
          </a:xfrm>
          <a:prstGeom prst="rect">
            <a:avLst/>
          </a:prstGeom>
          <a:noFill/>
          <a:ln w="9525">
            <a:noFill/>
            <a:miter lim="800000"/>
            <a:headEnd/>
            <a:tailEnd/>
          </a:ln>
        </p:spPr>
        <p:txBody>
          <a:bodyPr/>
          <a:lstStyle/>
          <a:p>
            <a:pPr marL="742950" lvl="1" indent="-285750">
              <a:spcBef>
                <a:spcPct val="20000"/>
              </a:spcBef>
              <a:defRPr/>
            </a:pPr>
            <a:r>
              <a:rPr lang="en-US" sz="1200" dirty="0" smtClean="0">
                <a:latin typeface="+mn-lt"/>
                <a:cs typeface="+mn-cs"/>
              </a:rPr>
              <a:t>Levin et al., 2012 </a:t>
            </a:r>
            <a:r>
              <a:rPr lang="en-US" sz="1200" i="1" dirty="0" smtClean="0">
                <a:latin typeface="+mn-lt"/>
                <a:cs typeface="+mn-cs"/>
              </a:rPr>
              <a:t>Behavior Therapy </a:t>
            </a:r>
            <a:endParaRPr lang="en-US" sz="1200" i="1" dirty="0">
              <a:latin typeface="+mn-lt"/>
              <a:cs typeface="+mn-cs"/>
            </a:endParaRPr>
          </a:p>
        </p:txBody>
      </p:sp>
    </p:spTree>
    <p:extLst>
      <p:ext uri="{BB962C8B-B14F-4D97-AF65-F5344CB8AC3E}">
        <p14:creationId xmlns:p14="http://schemas.microsoft.com/office/powerpoint/2010/main" val="949002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http://www.ezilon.com/maps/images/political-map-of-North-Am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56" y="203589"/>
            <a:ext cx="8381044" cy="65276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US" u="sng" dirty="0" smtClean="0"/>
              <a:t>Randomized Trials</a:t>
            </a:r>
          </a:p>
          <a:p>
            <a:r>
              <a:rPr lang="en-US" dirty="0" smtClean="0"/>
              <a:t>Effectiveness=4</a:t>
            </a:r>
          </a:p>
          <a:p>
            <a:r>
              <a:rPr lang="en-US" dirty="0" smtClean="0"/>
              <a:t>Mixed Anxiety=2</a:t>
            </a:r>
          </a:p>
          <a:p>
            <a:r>
              <a:rPr lang="en-US" dirty="0" smtClean="0"/>
              <a:t>GAD=2</a:t>
            </a:r>
          </a:p>
          <a:p>
            <a:r>
              <a:rPr lang="en-US" dirty="0" smtClean="0"/>
              <a:t>PTSD= </a:t>
            </a:r>
          </a:p>
          <a:p>
            <a:r>
              <a:rPr lang="en-US" dirty="0" smtClean="0"/>
              <a:t>Social Phobia=0</a:t>
            </a:r>
          </a:p>
          <a:p>
            <a:r>
              <a:rPr lang="en-US" dirty="0" smtClean="0"/>
              <a:t>Panic Disorder=0</a:t>
            </a:r>
          </a:p>
          <a:p>
            <a:r>
              <a:rPr lang="en-US" dirty="0" smtClean="0"/>
              <a:t>Specific Phobia=2</a:t>
            </a:r>
          </a:p>
          <a:p>
            <a:r>
              <a:rPr lang="en-US" dirty="0" smtClean="0"/>
              <a:t>OCD=2</a:t>
            </a:r>
          </a:p>
          <a:p>
            <a:r>
              <a:rPr lang="en-US" dirty="0" smtClean="0"/>
              <a:t>OC-Spectrum=2</a:t>
            </a:r>
            <a:endParaRPr lang="en-US" dirty="0"/>
          </a:p>
        </p:txBody>
      </p:sp>
      <p:sp>
        <p:nvSpPr>
          <p:cNvPr id="3" name="Content Placeholder 2"/>
          <p:cNvSpPr>
            <a:spLocks noGrp="1"/>
          </p:cNvSpPr>
          <p:nvPr>
            <p:ph sz="half" idx="2"/>
          </p:nvPr>
        </p:nvSpPr>
        <p:spPr/>
        <p:txBody>
          <a:bodyPr/>
          <a:lstStyle/>
          <a:p>
            <a:r>
              <a:rPr lang="en-US" u="sng" dirty="0" smtClean="0"/>
              <a:t>SS designs, cases, open</a:t>
            </a:r>
            <a:endParaRPr lang="en-US" u="sng" dirty="0"/>
          </a:p>
          <a:p>
            <a:endParaRPr lang="en-US" dirty="0"/>
          </a:p>
          <a:p>
            <a:r>
              <a:rPr lang="en-US" dirty="0"/>
              <a:t>Mixed </a:t>
            </a:r>
            <a:r>
              <a:rPr lang="en-US" dirty="0" smtClean="0"/>
              <a:t>Anxiety=2</a:t>
            </a:r>
            <a:endParaRPr lang="en-US" dirty="0"/>
          </a:p>
          <a:p>
            <a:r>
              <a:rPr lang="en-US" dirty="0" smtClean="0"/>
              <a:t>GAD=1</a:t>
            </a:r>
            <a:endParaRPr lang="en-US" dirty="0"/>
          </a:p>
          <a:p>
            <a:r>
              <a:rPr lang="en-US" dirty="0" smtClean="0"/>
              <a:t>PTSD=4</a:t>
            </a:r>
            <a:endParaRPr lang="en-US" dirty="0"/>
          </a:p>
          <a:p>
            <a:r>
              <a:rPr lang="en-US" dirty="0"/>
              <a:t>Social </a:t>
            </a:r>
            <a:r>
              <a:rPr lang="en-US" dirty="0" smtClean="0"/>
              <a:t>Phobia=7</a:t>
            </a:r>
          </a:p>
          <a:p>
            <a:r>
              <a:rPr lang="en-US" dirty="0" smtClean="0"/>
              <a:t>Panic Disorder=2</a:t>
            </a:r>
            <a:endParaRPr lang="en-US" dirty="0"/>
          </a:p>
          <a:p>
            <a:r>
              <a:rPr lang="en-US" dirty="0"/>
              <a:t>Specific </a:t>
            </a:r>
            <a:r>
              <a:rPr lang="en-US" dirty="0" smtClean="0"/>
              <a:t>Phobia=0</a:t>
            </a:r>
            <a:endParaRPr lang="en-US" dirty="0"/>
          </a:p>
          <a:p>
            <a:r>
              <a:rPr lang="en-US" dirty="0" smtClean="0"/>
              <a:t>OCD=6</a:t>
            </a:r>
            <a:endParaRPr lang="en-US" dirty="0"/>
          </a:p>
          <a:p>
            <a:r>
              <a:rPr lang="en-US" dirty="0" smtClean="0"/>
              <a:t>OC-Spectrum=6</a:t>
            </a:r>
            <a:endParaRPr lang="en-US" dirty="0"/>
          </a:p>
        </p:txBody>
      </p:sp>
      <p:sp>
        <p:nvSpPr>
          <p:cNvPr id="4" name="Title 3"/>
          <p:cNvSpPr>
            <a:spLocks noGrp="1"/>
          </p:cNvSpPr>
          <p:nvPr>
            <p:ph type="title"/>
          </p:nvPr>
        </p:nvSpPr>
        <p:spPr/>
        <p:txBody>
          <a:bodyPr/>
          <a:lstStyle/>
          <a:p>
            <a:r>
              <a:rPr lang="en-US" dirty="0" smtClean="0"/>
              <a:t>Anxiety outcome research</a:t>
            </a:r>
            <a:endParaRPr lang="en-US" dirty="0"/>
          </a:p>
        </p:txBody>
      </p:sp>
    </p:spTree>
    <p:extLst>
      <p:ext uri="{BB962C8B-B14F-4D97-AF65-F5344CB8AC3E}">
        <p14:creationId xmlns:p14="http://schemas.microsoft.com/office/powerpoint/2010/main" val="27423736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1"/>
          <p:cNvSpPr>
            <a:spLocks noGrp="1"/>
          </p:cNvSpPr>
          <p:nvPr>
            <p:ph idx="1"/>
          </p:nvPr>
        </p:nvSpPr>
        <p:spPr>
          <a:xfrm>
            <a:off x="457200" y="1500188"/>
            <a:ext cx="8229600" cy="4625975"/>
          </a:xfrm>
        </p:spPr>
        <p:txBody>
          <a:bodyPr/>
          <a:lstStyle/>
          <a:p>
            <a:r>
              <a:rPr lang="en-US" altLang="en-US" dirty="0" smtClean="0">
                <a:ea typeface="ＭＳ Ｐゴシック" pitchFamily="34" charset="-128"/>
              </a:rPr>
              <a:t>Within and between session fear reduction is associated with better clinical outcomes</a:t>
            </a:r>
          </a:p>
          <a:p>
            <a:r>
              <a:rPr lang="en-US" altLang="en-US" dirty="0" smtClean="0">
                <a:ea typeface="ＭＳ Ｐゴシック" pitchFamily="34" charset="-128"/>
              </a:rPr>
              <a:t>Moving through the hierarchy in an orderly fashion is best </a:t>
            </a:r>
          </a:p>
          <a:p>
            <a:r>
              <a:rPr lang="en-US" altLang="en-US" dirty="0" smtClean="0">
                <a:ea typeface="ＭＳ Ｐゴシック" pitchFamily="34" charset="-128"/>
              </a:rPr>
              <a:t>Can’</a:t>
            </a:r>
            <a:r>
              <a:rPr lang="en-US" altLang="ja-JP" dirty="0" smtClean="0">
                <a:ea typeface="ＭＳ Ｐゴシック" pitchFamily="34" charset="-128"/>
              </a:rPr>
              <a:t>t stop exposures without fear reduction</a:t>
            </a:r>
          </a:p>
          <a:p>
            <a:r>
              <a:rPr lang="en-US" altLang="ja-JP" dirty="0" smtClean="0">
                <a:ea typeface="ＭＳ Ｐゴシック" pitchFamily="34" charset="-128"/>
              </a:rPr>
              <a:t>Exposure is about fear reduction</a:t>
            </a:r>
          </a:p>
          <a:p>
            <a:pPr lvl="1"/>
            <a:r>
              <a:rPr lang="en-US" altLang="ja-JP" dirty="0" smtClean="0">
                <a:ea typeface="ＭＳ Ｐゴシック" pitchFamily="34" charset="-128"/>
              </a:rPr>
              <a:t>Not fear toleration</a:t>
            </a:r>
          </a:p>
          <a:p>
            <a:r>
              <a:rPr lang="en-US" dirty="0"/>
              <a:t>“optimizing learning …. based on increasing tolerance for fear and anxiety” (Arch &amp; </a:t>
            </a:r>
            <a:r>
              <a:rPr lang="en-US" dirty="0" err="1"/>
              <a:t>Craske</a:t>
            </a:r>
            <a:r>
              <a:rPr lang="en-US" dirty="0"/>
              <a:t>, 2009)</a:t>
            </a:r>
          </a:p>
          <a:p>
            <a:endParaRPr lang="en-US" altLang="ja-JP" dirty="0" smtClean="0">
              <a:ea typeface="ＭＳ Ｐゴシック" pitchFamily="34" charset="-128"/>
            </a:endParaRPr>
          </a:p>
          <a:p>
            <a:endParaRPr lang="en-US" altLang="en-US" dirty="0" smtClean="0">
              <a:ea typeface="ＭＳ Ｐゴシック" pitchFamily="34" charset="-128"/>
            </a:endParaRPr>
          </a:p>
        </p:txBody>
      </p:sp>
      <p:sp>
        <p:nvSpPr>
          <p:cNvPr id="3" name="Title 2"/>
          <p:cNvSpPr>
            <a:spLocks noGrp="1"/>
          </p:cNvSpPr>
          <p:nvPr>
            <p:ph type="title"/>
          </p:nvPr>
        </p:nvSpPr>
        <p:spPr/>
        <p:txBody>
          <a:bodyPr>
            <a:normAutofit fontScale="90000"/>
          </a:bodyPr>
          <a:lstStyle/>
          <a:p>
            <a:pPr>
              <a:defRPr/>
            </a:pPr>
            <a:r>
              <a:rPr lang="en-US" dirty="0" smtClean="0">
                <a:ea typeface="+mj-ea"/>
                <a:cs typeface="+mj-cs"/>
              </a:rPr>
              <a:t>Some misconceptions about exposure work</a:t>
            </a:r>
            <a:endParaRPr lang="en-US" dirty="0">
              <a:ea typeface="+mj-ea"/>
              <a:cs typeface="+mj-cs"/>
            </a:endParaRPr>
          </a:p>
        </p:txBody>
      </p:sp>
    </p:spTree>
    <p:extLst>
      <p:ext uri="{BB962C8B-B14F-4D97-AF65-F5344CB8AC3E}">
        <p14:creationId xmlns:p14="http://schemas.microsoft.com/office/powerpoint/2010/main" val="279959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5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55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55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p:cNvSpPr>
            <a:spLocks noGrp="1"/>
          </p:cNvSpPr>
          <p:nvPr>
            <p:ph idx="1"/>
          </p:nvPr>
        </p:nvSpPr>
        <p:spPr>
          <a:xfrm>
            <a:off x="457200" y="1500188"/>
            <a:ext cx="8229600" cy="4625975"/>
          </a:xfrm>
        </p:spPr>
        <p:txBody>
          <a:bodyPr/>
          <a:lstStyle/>
          <a:p>
            <a:r>
              <a:rPr lang="en-US" altLang="en-US" smtClean="0">
                <a:ea typeface="ＭＳ Ｐゴシック" panose="020B0600070205080204" pitchFamily="34" charset="-128"/>
              </a:rPr>
              <a:t>Procedure</a:t>
            </a:r>
          </a:p>
          <a:p>
            <a:pPr lvl="1"/>
            <a:r>
              <a:rPr lang="en-US" altLang="en-US" smtClean="0">
                <a:ea typeface="ＭＳ Ｐゴシック" panose="020B0600070205080204" pitchFamily="34" charset="-128"/>
              </a:rPr>
              <a:t>Contacting feared stimuli</a:t>
            </a:r>
          </a:p>
          <a:p>
            <a:pPr lvl="1"/>
            <a:r>
              <a:rPr lang="en-US" altLang="en-US" smtClean="0">
                <a:ea typeface="ＭＳ Ｐゴシック" panose="020B0600070205080204" pitchFamily="34" charset="-128"/>
              </a:rPr>
              <a:t>And/or engaging in valued activities</a:t>
            </a:r>
          </a:p>
          <a:p>
            <a:pPr lvl="1"/>
            <a:r>
              <a:rPr lang="en-US" altLang="en-US" smtClean="0">
                <a:ea typeface="ＭＳ Ｐゴシック" panose="020B0600070205080204" pitchFamily="34" charset="-128"/>
              </a:rPr>
              <a:t>While practicing ACT concepts</a:t>
            </a:r>
          </a:p>
          <a:p>
            <a:r>
              <a:rPr lang="en-US" altLang="en-US" smtClean="0">
                <a:ea typeface="ＭＳ Ｐゴシック" panose="020B0600070205080204" pitchFamily="34" charset="-128"/>
              </a:rPr>
              <a:t>Process of change</a:t>
            </a:r>
          </a:p>
          <a:p>
            <a:pPr lvl="1"/>
            <a:r>
              <a:rPr lang="en-US" altLang="en-US" smtClean="0">
                <a:ea typeface="ＭＳ Ｐゴシック" panose="020B0600070205080204" pitchFamily="34" charset="-128"/>
              </a:rPr>
              <a:t>Psychological flexibility</a:t>
            </a:r>
          </a:p>
          <a:p>
            <a:r>
              <a:rPr lang="en-US" altLang="en-US" smtClean="0">
                <a:ea typeface="ＭＳ Ｐゴシック" panose="020B0600070205080204" pitchFamily="34" charset="-128"/>
              </a:rPr>
              <a:t>Desired outcome</a:t>
            </a:r>
          </a:p>
          <a:p>
            <a:pPr lvl="1"/>
            <a:r>
              <a:rPr lang="en-US" altLang="en-US" smtClean="0">
                <a:ea typeface="ＭＳ Ｐゴシック" panose="020B0600070205080204" pitchFamily="34" charset="-128"/>
              </a:rPr>
              <a:t>Greater life functioning</a:t>
            </a:r>
          </a:p>
          <a:p>
            <a:pPr lvl="1"/>
            <a:r>
              <a:rPr lang="en-US" altLang="en-US" smtClean="0">
                <a:ea typeface="ＭＳ Ｐゴシック" panose="020B0600070205080204" pitchFamily="34" charset="-128"/>
              </a:rPr>
              <a:t>Change in internal experience not a concern</a:t>
            </a:r>
          </a:p>
          <a:p>
            <a:pPr lvl="1"/>
            <a:endParaRPr lang="en-US" altLang="en-US" smtClean="0">
              <a:ea typeface="ＭＳ Ｐゴシック" panose="020B0600070205080204" pitchFamily="34" charset="-128"/>
            </a:endParaRPr>
          </a:p>
        </p:txBody>
      </p:sp>
      <p:sp>
        <p:nvSpPr>
          <p:cNvPr id="3" name="Title 2"/>
          <p:cNvSpPr>
            <a:spLocks noGrp="1"/>
          </p:cNvSpPr>
          <p:nvPr>
            <p:ph type="title"/>
          </p:nvPr>
        </p:nvSpPr>
        <p:spPr/>
        <p:txBody>
          <a:bodyPr/>
          <a:lstStyle/>
          <a:p>
            <a:pPr>
              <a:defRPr/>
            </a:pPr>
            <a:r>
              <a:rPr lang="en-US" dirty="0" smtClean="0">
                <a:ea typeface="+mj-ea"/>
                <a:cs typeface="+mj-cs"/>
              </a:rPr>
              <a:t>ACT’s view on Exposure</a:t>
            </a:r>
            <a:endParaRPr lang="en-US" dirty="0">
              <a:ea typeface="+mj-ea"/>
              <a:cs typeface="+mj-cs"/>
            </a:endParaRPr>
          </a:p>
        </p:txBody>
      </p:sp>
    </p:spTree>
    <p:extLst>
      <p:ext uri="{BB962C8B-B14F-4D97-AF65-F5344CB8AC3E}">
        <p14:creationId xmlns:p14="http://schemas.microsoft.com/office/powerpoint/2010/main" val="2383680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69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69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69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69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69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Cj0424216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884059">
            <a:off x="1517650" y="-222250"/>
            <a:ext cx="5886450" cy="5721350"/>
          </a:xfrm>
          <a:prstGeom prst="rect">
            <a:avLst/>
          </a:prstGeom>
          <a:noFill/>
          <a:extLst>
            <a:ext uri="{909E8E84-426E-40DD-AFC4-6F175D3DCCD1}">
              <a14:hiddenFill xmlns:a14="http://schemas.microsoft.com/office/drawing/2010/main">
                <a:solidFill>
                  <a:srgbClr val="FFFFFF"/>
                </a:solidFill>
              </a14:hiddenFill>
            </a:ext>
          </a:extLst>
        </p:spPr>
      </p:pic>
      <p:sp>
        <p:nvSpPr>
          <p:cNvPr id="8195" name="Text Box 3"/>
          <p:cNvSpPr txBox="1">
            <a:spLocks noChangeArrowheads="1"/>
          </p:cNvSpPr>
          <p:nvPr/>
        </p:nvSpPr>
        <p:spPr bwMode="auto">
          <a:xfrm rot="-2997016">
            <a:off x="-98425" y="4213225"/>
            <a:ext cx="525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cs typeface="Arial" charset="0"/>
              </a:rPr>
              <a:t>Exposure with response prevention</a:t>
            </a:r>
          </a:p>
        </p:txBody>
      </p:sp>
      <p:sp>
        <p:nvSpPr>
          <p:cNvPr id="8196" name="Text Box 4"/>
          <p:cNvSpPr txBox="1">
            <a:spLocks noChangeArrowheads="1"/>
          </p:cNvSpPr>
          <p:nvPr/>
        </p:nvSpPr>
        <p:spPr bwMode="auto">
          <a:xfrm rot="18124133">
            <a:off x="1806575" y="4670425"/>
            <a:ext cx="3733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cs typeface="Arial" charset="0"/>
              </a:rPr>
              <a:t>Beck’s Cognitive Therapy</a:t>
            </a:r>
          </a:p>
        </p:txBody>
      </p:sp>
      <p:sp>
        <p:nvSpPr>
          <p:cNvPr id="8197" name="Text Box 5"/>
          <p:cNvSpPr txBox="1">
            <a:spLocks noChangeArrowheads="1"/>
          </p:cNvSpPr>
          <p:nvPr/>
        </p:nvSpPr>
        <p:spPr bwMode="auto">
          <a:xfrm rot="3971534">
            <a:off x="5959475" y="4860925"/>
            <a:ext cx="4114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cs typeface="Arial" charset="0"/>
              </a:rPr>
              <a:t>Dialectical Behavior Therapy</a:t>
            </a:r>
          </a:p>
        </p:txBody>
      </p:sp>
      <p:sp>
        <p:nvSpPr>
          <p:cNvPr id="8198" name="Text Box 6"/>
          <p:cNvSpPr txBox="1">
            <a:spLocks noChangeArrowheads="1"/>
          </p:cNvSpPr>
          <p:nvPr/>
        </p:nvSpPr>
        <p:spPr bwMode="auto">
          <a:xfrm rot="-3226550">
            <a:off x="511175" y="3984625"/>
            <a:ext cx="541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cs typeface="Arial" charset="0"/>
              </a:rPr>
              <a:t>Mindfulness Based Cognitive Therapy</a:t>
            </a:r>
          </a:p>
        </p:txBody>
      </p:sp>
      <p:sp>
        <p:nvSpPr>
          <p:cNvPr id="8199" name="Text Box 7"/>
          <p:cNvSpPr txBox="1">
            <a:spLocks noChangeArrowheads="1"/>
          </p:cNvSpPr>
          <p:nvPr/>
        </p:nvSpPr>
        <p:spPr bwMode="auto">
          <a:xfrm rot="4254351">
            <a:off x="3140075" y="5699125"/>
            <a:ext cx="518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cs typeface="Arial" charset="0"/>
              </a:rPr>
              <a:t>Rational Emotive Behavior Therapy</a:t>
            </a:r>
          </a:p>
        </p:txBody>
      </p:sp>
      <p:sp>
        <p:nvSpPr>
          <p:cNvPr id="8200" name="Text Box 8"/>
          <p:cNvSpPr txBox="1">
            <a:spLocks noChangeArrowheads="1"/>
          </p:cNvSpPr>
          <p:nvPr/>
        </p:nvSpPr>
        <p:spPr bwMode="auto">
          <a:xfrm rot="4065226">
            <a:off x="4321175" y="5584825"/>
            <a:ext cx="541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cs typeface="Arial" charset="0"/>
              </a:rPr>
              <a:t>Acceptance and Commitment Therapy</a:t>
            </a:r>
          </a:p>
        </p:txBody>
      </p:sp>
      <p:sp>
        <p:nvSpPr>
          <p:cNvPr id="8201" name="Text Box 9"/>
          <p:cNvSpPr txBox="1">
            <a:spLocks noChangeArrowheads="1"/>
          </p:cNvSpPr>
          <p:nvPr/>
        </p:nvSpPr>
        <p:spPr bwMode="auto">
          <a:xfrm rot="4304416">
            <a:off x="3902075" y="5394325"/>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cs typeface="Arial" charset="0"/>
              </a:rPr>
              <a:t>Schema Therapy</a:t>
            </a:r>
          </a:p>
        </p:txBody>
      </p:sp>
      <p:sp>
        <p:nvSpPr>
          <p:cNvPr id="8202" name="Text Box 10"/>
          <p:cNvSpPr txBox="1">
            <a:spLocks noChangeArrowheads="1"/>
          </p:cNvSpPr>
          <p:nvPr/>
        </p:nvSpPr>
        <p:spPr bwMode="auto">
          <a:xfrm rot="4068679">
            <a:off x="4549775" y="4899025"/>
            <a:ext cx="3581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cs typeface="Arial" charset="0"/>
              </a:rPr>
              <a:t>Barlow’s Unified Protocol</a:t>
            </a:r>
          </a:p>
        </p:txBody>
      </p:sp>
      <p:sp>
        <p:nvSpPr>
          <p:cNvPr id="8203" name="Text Box 11"/>
          <p:cNvSpPr txBox="1">
            <a:spLocks noChangeArrowheads="1"/>
          </p:cNvSpPr>
          <p:nvPr/>
        </p:nvSpPr>
        <p:spPr bwMode="auto">
          <a:xfrm rot="-2922348">
            <a:off x="-686594" y="4266407"/>
            <a:ext cx="48783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latin typeface="Arial" charset="0"/>
                <a:cs typeface="Arial" charset="0"/>
              </a:rPr>
              <a:t>Wilhelm and Steketee’s Cognitive Therapy for OCD</a:t>
            </a:r>
          </a:p>
        </p:txBody>
      </p:sp>
      <p:sp>
        <p:nvSpPr>
          <p:cNvPr id="8204" name="Text Box 12"/>
          <p:cNvSpPr txBox="1">
            <a:spLocks noChangeArrowheads="1"/>
          </p:cNvSpPr>
          <p:nvPr/>
        </p:nvSpPr>
        <p:spPr bwMode="auto">
          <a:xfrm rot="18240355">
            <a:off x="1006475" y="4098925"/>
            <a:ext cx="518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cs typeface="Arial" charset="0"/>
              </a:rPr>
              <a:t>Functional Analytic Psychotherapy</a:t>
            </a:r>
          </a:p>
        </p:txBody>
      </p:sp>
      <p:sp>
        <p:nvSpPr>
          <p:cNvPr id="8205" name="Text Box 13"/>
          <p:cNvSpPr txBox="1">
            <a:spLocks noChangeArrowheads="1"/>
          </p:cNvSpPr>
          <p:nvPr/>
        </p:nvSpPr>
        <p:spPr bwMode="auto">
          <a:xfrm rot="-3575802">
            <a:off x="2301875" y="4857750"/>
            <a:ext cx="3352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cs typeface="Arial" charset="0"/>
              </a:rPr>
              <a:t>Metacognitive Therapy</a:t>
            </a:r>
          </a:p>
        </p:txBody>
      </p:sp>
      <p:sp>
        <p:nvSpPr>
          <p:cNvPr id="8206" name="Text Box 14"/>
          <p:cNvSpPr txBox="1">
            <a:spLocks noChangeArrowheads="1"/>
          </p:cNvSpPr>
          <p:nvPr/>
        </p:nvSpPr>
        <p:spPr bwMode="auto">
          <a:xfrm rot="4027149">
            <a:off x="7292975" y="3756025"/>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cs typeface="Arial" charset="0"/>
              </a:rPr>
              <a:t>Many others</a:t>
            </a:r>
          </a:p>
        </p:txBody>
      </p:sp>
      <p:sp>
        <p:nvSpPr>
          <p:cNvPr id="8207" name="Text Box 15"/>
          <p:cNvSpPr txBox="1">
            <a:spLocks noChangeArrowheads="1"/>
          </p:cNvSpPr>
          <p:nvPr/>
        </p:nvSpPr>
        <p:spPr bwMode="auto">
          <a:xfrm rot="4161594">
            <a:off x="4810125" y="4646613"/>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cs typeface="Arial" charset="0"/>
              </a:rPr>
              <a:t>Appraisal work</a:t>
            </a:r>
          </a:p>
        </p:txBody>
      </p:sp>
      <p:sp>
        <p:nvSpPr>
          <p:cNvPr id="8208" name="Text Box 16"/>
          <p:cNvSpPr txBox="1">
            <a:spLocks noChangeArrowheads="1"/>
          </p:cNvSpPr>
          <p:nvPr/>
        </p:nvSpPr>
        <p:spPr bwMode="auto">
          <a:xfrm rot="4091532">
            <a:off x="5045075" y="5546725"/>
            <a:ext cx="5181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cs typeface="Arial" charset="0"/>
              </a:rPr>
              <a:t>Mindfulness Based Stress Reduction</a:t>
            </a:r>
          </a:p>
        </p:txBody>
      </p:sp>
      <p:sp>
        <p:nvSpPr>
          <p:cNvPr id="8209" name="Text Box 17"/>
          <p:cNvSpPr txBox="1">
            <a:spLocks noChangeArrowheads="1"/>
          </p:cNvSpPr>
          <p:nvPr/>
        </p:nvSpPr>
        <p:spPr bwMode="auto">
          <a:xfrm>
            <a:off x="2362200" y="1157288"/>
            <a:ext cx="914400" cy="1433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800">
                <a:solidFill>
                  <a:srgbClr val="CCFF33"/>
                </a:solidFill>
                <a:latin typeface="Arial" charset="0"/>
                <a:cs typeface="Arial" charset="0"/>
              </a:rPr>
              <a:t>C</a:t>
            </a:r>
          </a:p>
        </p:txBody>
      </p:sp>
      <p:sp>
        <p:nvSpPr>
          <p:cNvPr id="8210" name="Text Box 18"/>
          <p:cNvSpPr txBox="1">
            <a:spLocks noChangeArrowheads="1"/>
          </p:cNvSpPr>
          <p:nvPr/>
        </p:nvSpPr>
        <p:spPr bwMode="auto">
          <a:xfrm>
            <a:off x="4419600" y="1143000"/>
            <a:ext cx="9144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800">
                <a:solidFill>
                  <a:srgbClr val="CCFF33"/>
                </a:solidFill>
                <a:latin typeface="Arial" charset="0"/>
                <a:cs typeface="Arial" charset="0"/>
              </a:rPr>
              <a:t>B</a:t>
            </a:r>
          </a:p>
        </p:txBody>
      </p:sp>
      <p:sp>
        <p:nvSpPr>
          <p:cNvPr id="8211" name="Text Box 19"/>
          <p:cNvSpPr txBox="1">
            <a:spLocks noChangeArrowheads="1"/>
          </p:cNvSpPr>
          <p:nvPr/>
        </p:nvSpPr>
        <p:spPr bwMode="auto">
          <a:xfrm>
            <a:off x="6172200" y="1143000"/>
            <a:ext cx="9144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8800">
                <a:solidFill>
                  <a:srgbClr val="CCFF33"/>
                </a:solidFill>
                <a:latin typeface="Arial" charset="0"/>
                <a:cs typeface="Arial" charset="0"/>
              </a:rPr>
              <a:t>T</a:t>
            </a:r>
          </a:p>
        </p:txBody>
      </p:sp>
      <p:sp>
        <p:nvSpPr>
          <p:cNvPr id="8212" name="Text Box 20"/>
          <p:cNvSpPr txBox="1">
            <a:spLocks noChangeArrowheads="1"/>
          </p:cNvSpPr>
          <p:nvPr/>
        </p:nvSpPr>
        <p:spPr bwMode="auto">
          <a:xfrm rot="-2922348">
            <a:off x="-523081" y="3271044"/>
            <a:ext cx="4878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latin typeface="Arial" charset="0"/>
                <a:cs typeface="Arial" charset="0"/>
              </a:rPr>
              <a:t>Motivational Interviewing</a:t>
            </a:r>
          </a:p>
        </p:txBody>
      </p:sp>
    </p:spTree>
    <p:extLst>
      <p:ext uri="{BB962C8B-B14F-4D97-AF65-F5344CB8AC3E}">
        <p14:creationId xmlns:p14="http://schemas.microsoft.com/office/powerpoint/2010/main" val="1074097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Grp="1" noChangeAspect="1"/>
          </p:cNvGraphicFramePr>
          <p:nvPr>
            <p:ph/>
          </p:nvPr>
        </p:nvGraphicFramePr>
        <p:xfrm>
          <a:off x="1131888" y="703263"/>
          <a:ext cx="6880225" cy="5849937"/>
        </p:xfrm>
        <a:graphic>
          <a:graphicData uri="http://schemas.openxmlformats.org/presentationml/2006/ole">
            <mc:AlternateContent xmlns:mc="http://schemas.openxmlformats.org/markup-compatibility/2006">
              <mc:Choice xmlns:v="urn:schemas-microsoft-com:vml" Requires="v">
                <p:oleObj spid="_x0000_s155671" name="CorelDRAW" r:id="rId4" imgW="7137360" imgH="6068880" progId="">
                  <p:embed/>
                </p:oleObj>
              </mc:Choice>
              <mc:Fallback>
                <p:oleObj name="CorelDRAW" r:id="rId4" imgW="7137360" imgH="6068880" progId="">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1888" y="703263"/>
                        <a:ext cx="6880225" cy="58499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3" name="Oval 3"/>
          <p:cNvSpPr>
            <a:spLocks noChangeArrowheads="1"/>
          </p:cNvSpPr>
          <p:nvPr/>
        </p:nvSpPr>
        <p:spPr bwMode="auto">
          <a:xfrm>
            <a:off x="3810000" y="2743200"/>
            <a:ext cx="1676400" cy="1676400"/>
          </a:xfrm>
          <a:prstGeom prst="ellipse">
            <a:avLst/>
          </a:prstGeom>
          <a:solidFill>
            <a:srgbClr val="0066CC"/>
          </a:solidFill>
          <a:ln w="9525">
            <a:solidFill>
              <a:schemeClr val="tx1"/>
            </a:solidFill>
            <a:miter lim="800000"/>
            <a:headEnd/>
            <a:tailEnd/>
          </a:ln>
        </p:spPr>
        <p:txBody>
          <a:bodyPr wrap="none" anchor="ctr"/>
          <a:lstStyle/>
          <a:p>
            <a:endParaRPr lang="en-US"/>
          </a:p>
        </p:txBody>
      </p:sp>
      <p:sp>
        <p:nvSpPr>
          <p:cNvPr id="15364" name="Text Box 4"/>
          <p:cNvSpPr txBox="1">
            <a:spLocks noChangeArrowheads="1"/>
          </p:cNvSpPr>
          <p:nvPr/>
        </p:nvSpPr>
        <p:spPr bwMode="auto">
          <a:xfrm>
            <a:off x="3717560" y="3182938"/>
            <a:ext cx="1828800" cy="779462"/>
          </a:xfrm>
          <a:prstGeom prst="rect">
            <a:avLst/>
          </a:prstGeom>
          <a:noFill/>
          <a:ln w="9525">
            <a:noFill/>
            <a:miter lim="800000"/>
            <a:headEnd/>
            <a:tailEnd/>
          </a:ln>
        </p:spPr>
        <p:txBody>
          <a:bodyPr wrap="square">
            <a:spAutoFit/>
          </a:bodyPr>
          <a:lstStyle/>
          <a:p>
            <a:pPr algn="ctr">
              <a:spcBef>
                <a:spcPct val="50000"/>
              </a:spcBef>
            </a:pPr>
            <a:r>
              <a:rPr lang="en-US" dirty="0"/>
              <a:t>Psychological</a:t>
            </a:r>
          </a:p>
          <a:p>
            <a:pPr algn="ctr">
              <a:spcBef>
                <a:spcPct val="50000"/>
              </a:spcBef>
            </a:pPr>
            <a:r>
              <a:rPr lang="en-US" dirty="0"/>
              <a:t>Flexibility</a:t>
            </a:r>
          </a:p>
        </p:txBody>
      </p:sp>
      <p:sp>
        <p:nvSpPr>
          <p:cNvPr id="106501" name="Rectangle 5"/>
          <p:cNvSpPr>
            <a:spLocks noChangeArrowheads="1"/>
          </p:cNvSpPr>
          <p:nvPr/>
        </p:nvSpPr>
        <p:spPr bwMode="auto">
          <a:xfrm>
            <a:off x="773113" y="0"/>
            <a:ext cx="7772400" cy="819150"/>
          </a:xfrm>
          <a:prstGeom prst="rect">
            <a:avLst/>
          </a:prstGeom>
          <a:noFill/>
          <a:ln w="9525">
            <a:noFill/>
            <a:miter lim="800000"/>
            <a:headEnd/>
            <a:tailEnd/>
          </a:ln>
          <a:effectLst/>
        </p:spPr>
        <p:txBody>
          <a:bodyPr anchor="ctr"/>
          <a:lstStyle/>
          <a:p>
            <a:pPr algn="ctr" eaLnBrk="1" hangingPunct="1">
              <a:defRPr/>
            </a:pPr>
            <a:r>
              <a:rPr lang="en-US" sz="2800" b="1" dirty="0">
                <a:solidFill>
                  <a:schemeClr val="hlink"/>
                </a:solidFill>
                <a:effectLst>
                  <a:outerShdw blurRad="38100" dist="38100" dir="2700000" algn="tl">
                    <a:srgbClr val="000000"/>
                  </a:outerShdw>
                </a:effectLst>
                <a:latin typeface="Garamond" pitchFamily="18" charset="0"/>
              </a:rPr>
              <a:t>The Primary ACT Model of Treatment</a:t>
            </a:r>
          </a:p>
        </p:txBody>
      </p:sp>
    </p:spTree>
    <p:extLst>
      <p:ext uri="{BB962C8B-B14F-4D97-AF65-F5344CB8AC3E}">
        <p14:creationId xmlns:p14="http://schemas.microsoft.com/office/powerpoint/2010/main" val="145275064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0" y="671513"/>
            <a:ext cx="9144000" cy="0"/>
          </a:xfrm>
          <a:prstGeom prst="rect">
            <a:avLst/>
          </a:prstGeom>
          <a:noFill/>
          <a:ln w="12700" cap="sq">
            <a:noFill/>
            <a:miter lim="800000"/>
            <a:headEnd type="none" w="sm" len="sm"/>
            <a:tailEnd type="none" w="sm" len="sm"/>
          </a:ln>
        </p:spPr>
        <p:txBody>
          <a:bodyPr wrap="none" anchor="ctr">
            <a:spAutoFit/>
          </a:bodyPr>
          <a:lstStyle/>
          <a:p>
            <a:endParaRPr lang="en-US"/>
          </a:p>
        </p:txBody>
      </p:sp>
      <p:pic>
        <p:nvPicPr>
          <p:cNvPr id="66563" name="Picture 3" descr="Model of Psychopathology"/>
          <p:cNvPicPr>
            <a:picLocks noChangeAspect="1" noChangeArrowheads="1"/>
          </p:cNvPicPr>
          <p:nvPr/>
        </p:nvPicPr>
        <p:blipFill>
          <a:blip r:embed="rId3" cstate="print"/>
          <a:srcRect/>
          <a:stretch>
            <a:fillRect/>
          </a:stretch>
        </p:blipFill>
        <p:spPr bwMode="auto">
          <a:xfrm>
            <a:off x="1524000" y="685800"/>
            <a:ext cx="6102350" cy="5664200"/>
          </a:xfrm>
          <a:prstGeom prst="rect">
            <a:avLst/>
          </a:prstGeom>
          <a:noFill/>
          <a:ln w="9525">
            <a:noFill/>
            <a:miter lim="800000"/>
            <a:headEnd/>
            <a:tailEnd/>
          </a:ln>
        </p:spPr>
      </p:pic>
      <p:sp>
        <p:nvSpPr>
          <p:cNvPr id="101380" name="Rectangle 4"/>
          <p:cNvSpPr>
            <a:spLocks noGrp="1" noChangeArrowheads="1"/>
          </p:cNvSpPr>
          <p:nvPr>
            <p:ph type="title" idx="4294967295"/>
          </p:nvPr>
        </p:nvSpPr>
        <p:spPr>
          <a:xfrm>
            <a:off x="1371600" y="0"/>
            <a:ext cx="7772400" cy="819150"/>
          </a:xfrm>
        </p:spPr>
        <p:txBody>
          <a:bodyPr/>
          <a:lstStyle/>
          <a:p>
            <a:pPr eaLnBrk="1" hangingPunct="1">
              <a:defRPr/>
            </a:pPr>
            <a:r>
              <a:rPr lang="en-US" sz="2800" dirty="0" smtClean="0">
                <a:solidFill>
                  <a:schemeClr val="bg1"/>
                </a:solidFill>
              </a:rPr>
              <a:t>The Primary ACT Model of Psychopathology</a:t>
            </a:r>
          </a:p>
        </p:txBody>
      </p:sp>
    </p:spTree>
    <p:extLst>
      <p:ext uri="{BB962C8B-B14F-4D97-AF65-F5344CB8AC3E}">
        <p14:creationId xmlns:p14="http://schemas.microsoft.com/office/powerpoint/2010/main" val="43281903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p:cNvSpPr>
            <a:spLocks noGrp="1" noChangeArrowheads="1"/>
          </p:cNvSpPr>
          <p:nvPr>
            <p:ph idx="1"/>
          </p:nvPr>
        </p:nvSpPr>
        <p:spPr>
          <a:xfrm>
            <a:off x="457200" y="1500188"/>
            <a:ext cx="8229600" cy="4625975"/>
          </a:xfrm>
        </p:spPr>
        <p:txBody>
          <a:bodyPr/>
          <a:lstStyle/>
          <a:p>
            <a:pPr eaLnBrk="1" hangingPunct="1"/>
            <a:r>
              <a:rPr lang="en-US" altLang="en-US" dirty="0" smtClean="0">
                <a:latin typeface="Arial" pitchFamily="34" charset="0"/>
              </a:rPr>
              <a:t>Quality of life vs symptom reduction</a:t>
            </a:r>
          </a:p>
          <a:p>
            <a:pPr eaLnBrk="1" hangingPunct="1"/>
            <a:r>
              <a:rPr lang="en-US" altLang="en-US" dirty="0" smtClean="0">
                <a:latin typeface="Arial" pitchFamily="34" charset="0"/>
              </a:rPr>
              <a:t>Problem with “typical” outcome measures</a:t>
            </a:r>
          </a:p>
          <a:p>
            <a:pPr eaLnBrk="1" hangingPunct="1"/>
            <a:r>
              <a:rPr lang="en-US" altLang="en-US" dirty="0">
                <a:latin typeface="Arial" pitchFamily="34" charset="0"/>
              </a:rPr>
              <a:t>B</a:t>
            </a:r>
            <a:r>
              <a:rPr lang="en-US" altLang="en-US" dirty="0" smtClean="0">
                <a:latin typeface="Arial" pitchFamily="34" charset="0"/>
              </a:rPr>
              <a:t>ehavior tracking</a:t>
            </a:r>
          </a:p>
          <a:p>
            <a:pPr eaLnBrk="1" hangingPunct="1"/>
            <a:r>
              <a:rPr lang="en-US" altLang="en-US" dirty="0" smtClean="0">
                <a:latin typeface="Arial" pitchFamily="34" charset="0"/>
              </a:rPr>
              <a:t>May initially confuse clients</a:t>
            </a:r>
          </a:p>
        </p:txBody>
      </p:sp>
      <p:sp>
        <p:nvSpPr>
          <p:cNvPr id="128002" name="Rectangle 2"/>
          <p:cNvSpPr>
            <a:spLocks noGrp="1" noRot="1" noChangeArrowheads="1"/>
          </p:cNvSpPr>
          <p:nvPr>
            <p:ph type="title"/>
          </p:nvPr>
        </p:nvSpPr>
        <p:spPr/>
        <p:txBody>
          <a:bodyPr/>
          <a:lstStyle/>
          <a:p>
            <a:pPr eaLnBrk="1" hangingPunct="1">
              <a:defRPr/>
            </a:pPr>
            <a:r>
              <a:rPr lang="en-US" dirty="0" smtClean="0">
                <a:solidFill>
                  <a:schemeClr val="bg1"/>
                </a:solidFill>
                <a:latin typeface="Arial" charset="0"/>
              </a:rPr>
              <a:t>Outcomes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0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80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800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p:cNvSpPr>
            <a:spLocks noGrp="1" noChangeArrowheads="1"/>
          </p:cNvSpPr>
          <p:nvPr>
            <p:ph idx="1"/>
          </p:nvPr>
        </p:nvSpPr>
        <p:spPr>
          <a:xfrm>
            <a:off x="457200" y="1500188"/>
            <a:ext cx="8229600" cy="4625975"/>
          </a:xfrm>
        </p:spPr>
        <p:txBody>
          <a:bodyPr/>
          <a:lstStyle/>
          <a:p>
            <a:pPr eaLnBrk="1" hangingPunct="1"/>
            <a:r>
              <a:rPr lang="en-US" altLang="en-US" smtClean="0">
                <a:latin typeface="Arial" pitchFamily="34" charset="0"/>
              </a:rPr>
              <a:t>Different</a:t>
            </a:r>
          </a:p>
          <a:p>
            <a:pPr eaLnBrk="1" hangingPunct="1"/>
            <a:r>
              <a:rPr lang="en-US" altLang="en-US" smtClean="0">
                <a:latin typeface="Arial" pitchFamily="34" charset="0"/>
              </a:rPr>
              <a:t>Roller coaster</a:t>
            </a:r>
          </a:p>
          <a:p>
            <a:pPr eaLnBrk="1" hangingPunct="1"/>
            <a:r>
              <a:rPr lang="en-US" altLang="en-US" smtClean="0">
                <a:latin typeface="Arial" pitchFamily="34" charset="0"/>
              </a:rPr>
              <a:t>Judge at end</a:t>
            </a:r>
          </a:p>
          <a:p>
            <a:pPr eaLnBrk="1" hangingPunct="1"/>
            <a:r>
              <a:rPr lang="en-US" altLang="en-US" smtClean="0">
                <a:latin typeface="Arial" pitchFamily="34" charset="0"/>
              </a:rPr>
              <a:t>Outcome</a:t>
            </a:r>
          </a:p>
          <a:p>
            <a:pPr eaLnBrk="1" hangingPunct="1"/>
            <a:endParaRPr lang="en-US" altLang="en-US" smtClean="0">
              <a:latin typeface="Arial" pitchFamily="34" charset="0"/>
            </a:endParaRPr>
          </a:p>
        </p:txBody>
      </p:sp>
      <p:sp>
        <p:nvSpPr>
          <p:cNvPr id="129026" name="Rectangle 2"/>
          <p:cNvSpPr>
            <a:spLocks noGrp="1" noRot="1" noChangeArrowheads="1"/>
          </p:cNvSpPr>
          <p:nvPr>
            <p:ph type="title"/>
          </p:nvPr>
        </p:nvSpPr>
        <p:spPr/>
        <p:txBody>
          <a:bodyPr/>
          <a:lstStyle/>
          <a:p>
            <a:pPr eaLnBrk="1" hangingPunct="1">
              <a:defRPr/>
            </a:pPr>
            <a:r>
              <a:rPr lang="en-US" sz="4000" dirty="0" smtClean="0">
                <a:solidFill>
                  <a:schemeClr val="bg1"/>
                </a:solidFill>
                <a:latin typeface="Arial" charset="0"/>
              </a:rPr>
              <a:t>How this is presented to clients</a:t>
            </a:r>
          </a:p>
        </p:txBody>
      </p:sp>
      <p:pic>
        <p:nvPicPr>
          <p:cNvPr id="727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600200"/>
            <a:ext cx="4705350" cy="447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p:cNvSpPr>
            <a:spLocks noGrp="1" noChangeArrowheads="1"/>
          </p:cNvSpPr>
          <p:nvPr>
            <p:ph idx="1"/>
          </p:nvPr>
        </p:nvSpPr>
        <p:spPr>
          <a:xfrm>
            <a:off x="457200" y="1500188"/>
            <a:ext cx="8229600" cy="4625975"/>
          </a:xfrm>
        </p:spPr>
        <p:txBody>
          <a:bodyPr/>
          <a:lstStyle/>
          <a:p>
            <a:pPr eaLnBrk="1" hangingPunct="1"/>
            <a:r>
              <a:rPr lang="en-US" altLang="en-US" dirty="0" smtClean="0">
                <a:latin typeface="Arial" pitchFamily="34" charset="0"/>
              </a:rPr>
              <a:t>Client and therapist are on equal ground</a:t>
            </a:r>
          </a:p>
          <a:p>
            <a:pPr eaLnBrk="1" hangingPunct="1"/>
            <a:r>
              <a:rPr lang="en-US" altLang="en-US" dirty="0" smtClean="0">
                <a:latin typeface="Arial" pitchFamily="34" charset="0"/>
              </a:rPr>
              <a:t>Shy away from being literal</a:t>
            </a:r>
          </a:p>
          <a:p>
            <a:pPr lvl="2" eaLnBrk="1" hangingPunct="1"/>
            <a:r>
              <a:rPr lang="en-US" altLang="en-US" dirty="0" smtClean="0">
                <a:latin typeface="Arial" pitchFamily="34" charset="0"/>
              </a:rPr>
              <a:t>No models</a:t>
            </a:r>
          </a:p>
          <a:p>
            <a:pPr eaLnBrk="1" hangingPunct="1"/>
            <a:r>
              <a:rPr lang="en-US" altLang="en-US" dirty="0">
                <a:latin typeface="Arial" pitchFamily="34" charset="0"/>
              </a:rPr>
              <a:t>C</a:t>
            </a:r>
            <a:r>
              <a:rPr lang="en-US" altLang="en-US" dirty="0" smtClean="0">
                <a:latin typeface="Arial" pitchFamily="34" charset="0"/>
              </a:rPr>
              <a:t>onfusing and paradoxical talk</a:t>
            </a:r>
          </a:p>
          <a:p>
            <a:pPr eaLnBrk="1" hangingPunct="1"/>
            <a:r>
              <a:rPr lang="en-US" altLang="en-US" dirty="0" smtClean="0">
                <a:latin typeface="Arial" pitchFamily="34" charset="0"/>
              </a:rPr>
              <a:t>Exercises</a:t>
            </a:r>
          </a:p>
          <a:p>
            <a:pPr lvl="1" eaLnBrk="1" hangingPunct="1"/>
            <a:r>
              <a:rPr lang="en-US" altLang="en-US" dirty="0">
                <a:latin typeface="Arial" pitchFamily="34" charset="0"/>
              </a:rPr>
              <a:t>N</a:t>
            </a:r>
            <a:r>
              <a:rPr lang="en-US" altLang="en-US" dirty="0" smtClean="0">
                <a:latin typeface="Arial" pitchFamily="34" charset="0"/>
              </a:rPr>
              <a:t>ot explaining why</a:t>
            </a:r>
          </a:p>
          <a:p>
            <a:pPr eaLnBrk="1" hangingPunct="1"/>
            <a:r>
              <a:rPr lang="en-US" altLang="en-US" dirty="0" smtClean="0">
                <a:latin typeface="Arial" pitchFamily="34" charset="0"/>
              </a:rPr>
              <a:t>Workability trumps accuracy</a:t>
            </a:r>
          </a:p>
        </p:txBody>
      </p:sp>
      <p:sp>
        <p:nvSpPr>
          <p:cNvPr id="130050" name="Rectangle 2"/>
          <p:cNvSpPr>
            <a:spLocks noGrp="1" noRot="1" noChangeArrowheads="1"/>
          </p:cNvSpPr>
          <p:nvPr>
            <p:ph type="title"/>
          </p:nvPr>
        </p:nvSpPr>
        <p:spPr/>
        <p:txBody>
          <a:bodyPr/>
          <a:lstStyle/>
          <a:p>
            <a:pPr eaLnBrk="1" hangingPunct="1">
              <a:defRPr/>
            </a:pPr>
            <a:r>
              <a:rPr lang="en-US" dirty="0" smtClean="0">
                <a:solidFill>
                  <a:schemeClr val="bg1"/>
                </a:solidFill>
                <a:latin typeface="Arial" charset="0"/>
              </a:rPr>
              <a:t>ACT specifics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05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0051">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0051">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005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005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00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Ok with  anxiety</a:t>
            </a:r>
          </a:p>
          <a:p>
            <a:r>
              <a:rPr lang="en-US" dirty="0" smtClean="0"/>
              <a:t>Focus on quality of life</a:t>
            </a:r>
          </a:p>
          <a:p>
            <a:r>
              <a:rPr lang="en-US" dirty="0" smtClean="0"/>
              <a:t>See thoughts for what they are</a:t>
            </a:r>
          </a:p>
          <a:p>
            <a:r>
              <a:rPr lang="en-US" dirty="0" smtClean="0"/>
              <a:t>Person experiencing the anxiety</a:t>
            </a:r>
          </a:p>
          <a:p>
            <a:r>
              <a:rPr lang="en-US" dirty="0" smtClean="0"/>
              <a:t>Being present</a:t>
            </a:r>
          </a:p>
          <a:p>
            <a:r>
              <a:rPr lang="en-US" dirty="0" smtClean="0"/>
              <a:t>Practicing following values</a:t>
            </a:r>
            <a:endParaRPr lang="en-US" dirty="0"/>
          </a:p>
        </p:txBody>
      </p:sp>
      <p:sp>
        <p:nvSpPr>
          <p:cNvPr id="3" name="Title 2"/>
          <p:cNvSpPr>
            <a:spLocks noGrp="1"/>
          </p:cNvSpPr>
          <p:nvPr>
            <p:ph type="title"/>
          </p:nvPr>
        </p:nvSpPr>
        <p:spPr/>
        <p:txBody>
          <a:bodyPr>
            <a:normAutofit/>
          </a:bodyPr>
          <a:lstStyle/>
          <a:p>
            <a:r>
              <a:rPr lang="en-US" dirty="0" smtClean="0"/>
              <a:t>Act for anxiety</a:t>
            </a:r>
            <a:endParaRPr lang="en-US" dirty="0"/>
          </a:p>
        </p:txBody>
      </p:sp>
    </p:spTree>
    <p:extLst>
      <p:ext uri="{BB962C8B-B14F-4D97-AF65-F5344CB8AC3E}">
        <p14:creationId xmlns:p14="http://schemas.microsoft.com/office/powerpoint/2010/main" val="2632893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defRPr/>
            </a:pPr>
            <a:r>
              <a:rPr lang="en-US" dirty="0" smtClean="0"/>
              <a:t>My life</a:t>
            </a:r>
            <a:endParaRPr lang="en-US" dirty="0"/>
          </a:p>
        </p:txBody>
      </p:sp>
      <p:pic>
        <p:nvPicPr>
          <p:cNvPr id="16392" name="Picture 8" descr="http://www.babyjellybeans.com/sites/C/3518/photos/3518_140421_13_439517261772886225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05854"/>
            <a:ext cx="3231249" cy="2423437"/>
          </a:xfrm>
          <a:prstGeom prst="rect">
            <a:avLst/>
          </a:prstGeom>
          <a:noFill/>
          <a:extLst>
            <a:ext uri="{909E8E84-426E-40DD-AFC4-6F175D3DCCD1}">
              <a14:hiddenFill xmlns:a14="http://schemas.microsoft.com/office/drawing/2010/main">
                <a:solidFill>
                  <a:srgbClr val="FFFFFF"/>
                </a:solidFill>
              </a14:hiddenFill>
            </a:ext>
          </a:extLst>
        </p:spPr>
      </p:pic>
      <p:pic>
        <p:nvPicPr>
          <p:cNvPr id="16394" name="Picture 10" descr="http://www.babyjellybeans.com/sites/C/3518/photos/3518_140326_12_463045097444311695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24000"/>
            <a:ext cx="327660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16396" name="Picture 12" descr="http://www.babyjellybeans.com/sites/C/3518/photos/3518_140326_12_24298827769785839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5162" y="4136392"/>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6398" name="Picture 14" descr="http://www.babyjellybeans.com/sites/C/3518/photos/3518_130530_12_45977329595452757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886200"/>
            <a:ext cx="3381589" cy="253619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PEA8PDxQPDw0PDg8NDw0PDw8QEBAQFREWGBQRFhUZHCghGBolHRQVITEhJSkrLy4uFx8zODMsNygtLisBCgoKDg0OFBAPFiwcHBwsLCwuLCwsNy0sLCwsLDAsLCwsLCwtLCwsLCwsKywsMzcsLCw3NCwsLCwrLC04LCssLP/AABEIAMIBAwMBIgACEQEDEQH/xAAcAAABBQEBAQAAAAAAAAAAAAABAAIFBgcIBAP/xABREAACAQMCAgUHBQkNBgcAAAABAgMABBEFEgchBhMxQVEUIlJhcYGRMnSSobMIFSQlNXOCstEjMzRCVGJyk5Sio7HSF0NTZMHTFkRjwsPh8P/EABoBAQEBAAMBAAAAAAAAAAAAAAABAgQFBgP/xAAuEQEAAQEGBAUDBQEAAAAAAAAAAQIDFBZRU6EEEZHhQVJhYtEGMWMFISIywRL/2gAMAwEAAhEDEQA/ALRinAVMRWKju3HxP7K+vkyeivwryNP0/bzHOquIc6eLpyQgpwqa8mT0V+Apwt19FfgK1h211I6Sl6pyQgFOAqbFuvor8BThbr6K/AUw5aakdC9RkhBThU35Ovor8BRFuvor8BUw5aakdC9U5IQUam/J19FfgKcLdfRX4Cphu01I6F7jJB0anPJ19FfgKPk6+ivwFTDVpqR0L3GSCpVPeTr6K/AUvJ19FfgKYatdSOhe6ckDSqe8mT0V+ApeTJ6K/AUw3a6kdFvdOSCoVPeTJ6K/Cl5Knor8KmG7XUjdb3TkgsUKnfJU9FfhS8lT0V+FTDdtqRuXunJBUqnfJE9FfhQ8jT0Vphu31Kd0vdOUoKlU75Gnoih5Enoj66Yc4jz07/Be6cpQdDFTnkSeiPrpeQp6I+JqYc4jz07/AAXqnJBUDU75Ano/W37aabBPR+tv20w7xHmp3+FvVGSCoVOfe+P0f7zU06cngfpGph7ifNT1n4L1R6oShips6cngfpGnpaIvYo9p5/51uj6e4iZ/lVTHWf8AEniqfCEEIyewEjxANKrFto1y8OUak9O7F69HxApYo0q9K4aI1vpHbWJQXUqwmQMUDK53BcZ7AfEfGvdpt/HcxJPAwkhkBZHAIDAEjODz7Qayjjz++af+buv1oqsXDzpNZw6ZZxTXVrFKkbh45J41dT1rnmCcjkRQT+p9NbG1leC4nWOaPbvQpKSu5Qw5hcdjA++rEK5s4mXkc+p3ssLpLE/UbZY2DI2LaMHBHbggj3V0Hq+sQ2UBuLlxHEoAzjJZj2KoHaT4UEkKcKyluNcAfAtZzHn5RliD48dnZ9dXjTOlcN3Zy3trumWKN3eAALMGVdxjIPY2OzuPjQT4pwqn9Cun0OrSSxRRyxPFGJcSlDvUtg42k9mR8a8V7xRt4b1rIxTEpcratODH1YYsFLducAk55dxoL8KIqr9NumkWkdR1qSTNP1m1IimQE25Y7iOXnCpjo9qgvbWG6VHiWdOsWNypYLk7SccuYGffQSNKvFreoi0tp7p1ZkgieZlXG4hRkgZ76ocfGWzMUshiuEeMxqkB6rfMW3ZIIbAC7eZPpDtzQaTRrOND4wWk5cXCSWZSNpFZmEqybR8gFee89wxzryQ8a7YyANb3KQE463dEzAekUB+oE0GpUqj77WYILY3kkii1Eay9aMkMjY2bQOZJyMAduRWeXHGu3DHq7W5dF7XZ4kOPHGTj40Gp0qqvRTp1b6mkxt1lE8EZke1cKJCOeChztYEjHbyJGcZFefolxFt9Tn8mijuIpOqeUGZYgrbSuVG1id3nZ/RNBcqVVHpdxBttLmWCdZ5JDEJj1KxsEUswAbcw5+aTVqtJusjjk2sm9FfY+Ny7gDtbBIyM+NB8dT1KK1jM1xIkMIIUySHCgnsGa+WkazBeKzWssc6oQrtE24KSMgGqrxq/JEvzi2+0FQ3AH+C33zqP7EUGpYpUaBoBTTRNA0AoUaFAKBo0KAUqVCg+dHFGiooMd49D9008eEdzn3mL9lQ3Rfhk1/apdC5WIOGPVmAuRhivbvHh4VdeLPRi5vntGtYut6sTiTz4027ur2/KIz2H4VYugWkSWunwQTr1cyiTem5WxmViOakjsIq+A586TaObK4lti/WmMKesC7AdyBuzJx2+NaBxvvTI1hEuREIpZSO5pDtGfcP1jR6fdBL25vp5beHrInSMK/WwrkiIA8mYHtFW7pp0NN/booIS5h86JzzXJADI2O44HMdhAPPspy/ZXm0DQrRtFhiaOM9daJLJJtG7rHjDF93aCCeXhiqbwMuiuoSRk/uU1m5kXuLI6FWPs3MP0jQTQtaihaxSOTyY5TzXtiuw9qiQncF5nlyq6cP+hZ09XkmIa6lAU7MlI0HPYD3knmT6h4c2aKF0emGja7Iv+4SSe3IOf3h13Rc/6o1Avp8lxa3WpNkN5aqufBpQzOfpPH9daHxF6E3F3cxz2kYk3RdXNmSNMMreafOIzkNj9GpHTeh8q6JLYugF3Ks0uzcpHXb90Q3A4/iRjOaChdLdRbVLuzRSSWt7WFR27ZZsFvhvUH+jXQekQLFBFEg2xxRrGijlhVGAPgKyLh/w+uoL6O4vIhHDCkjoetifMpG1RhSe5mOf5tbFGuBigr/EmTGl34Hfay5+jWR8IdMimuLl50SXqo4wiyKGUFy+Tg8s+Z9ZrYOmlhJc2N3DCu+WS3ljjTKruYrgDJIA99UPhl0VurJ7s3cXVCRYAh6yJ9xUybvkscfKHb41IVQptLj+/Qttg8mOqRRGLsXqmnXcnswSKtfHTS4IJbA28UUJeK4WTqkVAwQx7MheWRubn66Nx0NvDrAuhDm1++EVx1vWw/vayKS23du7AeWM1K8Uejl1fNaG2iM3VicP58Sbd3V7flMM/JPZ4VR7or6yXo5YffNWmh6qFVt0d1eSVN2xQVYdgBPM45VBaL0weOCWDR9JC2zMxZ5Z5JVZiMEuWAB5d288q9uq9CrmfSLO3VcXdqA5gLL5/JgyBs7QeYI545dtRugafrEcHkCWyQRZkHlM+0GIOxLEYc7jliRgGiIzglJs1PI5jyKYe7fF/wDVO1JPvVryuvmxtcrOvPGIZyQ/uXdIP0RUvwz6J3dlfiW4gaOHqJYus6yBgCWQjkrk/wATwo8bTC5tJEeNp1aSFkV1ZurxncQO4MMfpmgiBH999ebOXiFwd2eY6i3wPgxUfTrf4xyHsrI+CGj/ALnPeMP3xxbxH+YnNyPaxA/QrXAeVQUTjd+SX+c2369RPAD+CXp/5tfsVqw8VtKmvdOaC1jM0xuIX2AoDtUkk5YgV4ODeg3Fha3SXcTQSSXIkRWZGJXqlGfNJHaDQX8000TQNA2hRNCgBoUjQoFQpUqAUqVKgApwptEUBoiqD0w4lJpl01q1vJMVjSTesqqMMOzBHqqO0zjDHPPBALWVTNNFAHMyEKXcLnG3n20GoCjtpCjQLZTTFTwaNB8hHT1SlTgaA4pEUQaWaBu2mtEDX1zSzQeZ46+arXpeq/0w14adayXbIZRG0a9WrBSd7he0j10FhjAolax5eNaD/wArN/XR/srQuhnSYanai6VGiBkki2MwY5THPIHroJt1rK5uDayTSyvdvtlmeVkS3VWG5y23cXPjjOK1U0hQePRdMjtIY7eEbYolCKM5PrJPeScknxNe/NNzSzQOFOzTAaWaAmgaRNNoFSpUKBU2iaBoBQo0DQCjQpUCpUqVBgHGoY1VvXa25/WqrdGD+HWPz21+2SrXxtH409tpB/m9VHo8cXlmfC7tj/jLSFdX5o14NR1SK1jM1xJHDEva8jBRnwHifUOdU254waejYXyqUemkGFP0yD9VEaFmhmqbpXE7TrlggmMLscAXEbRAnw381HvNW8NnmOYPMeseNA7NLNNo0DwadUPrfSG2sV3Xc0cORlVYkuw/moMs3uFVG54yaehwou5R6SQgD+8wP1UGjZobqo2m8V9NnIUyyW7E4HlETKufWy5A95FXKCZZFV42V42G5XRgysPEEcjQfVjVG4yfki5/OW/26Vd6o/GU/ii5/p2/26UHOua6G4JfklPnNx/mK55xXQ3BEfimP5zcfrCir9mhXh1nWILJFlu5UgjZxGrvuwXIJC8ge5T8Kh/9oOm/yyD/ABP9NEWfNKvH98ouoF0ZI1tWjWYTuwSPq2GVbLYwCCO2qje8W9NiJVXmnwcboYG2+4vtz7qC90M1SdP4rabOQplkgJ5Dr4XVc+tlyB7yKuME6yKskbLJG43LIjBlYeII5EUH1zSoUhQOoUaBoAaFI0KBGhSoUCpUKVAaVA0aDBeNw/Ga+uyg+0lqj6fOIpoZTkiOaKUgdpCuGIHr5VeuOI/GUfrsYftZqz0mkKnuketXGr3RkKySEbuotolaTqos9gVc8+zLd59wqMvdIuIBumguIVOPOlhljXn2DLDFdE9CujqafaRRKo65kV7iTHnSSkZOT4DOAO4Cpi8iWRHjkVXjdSro4DKyntBB7RQcpVrfBTpU5dtNmYsmxpbUseabflxA+GPOA7sNWedKNLFne3NsvyIpT1ee3q2AZAfHAYDPqr1dAp+r1TT2HfdJH7pMof1qsDp0LVA4odPPvagt7ba1/Mu4MQGW3j7OsI72PPAPLlk9mDoM0oRGduSIjOx8FUZJ+ArkzXdTe9uZ7qT5c8hkx27V7ET2KoVfdUR4r27eaR5ZmaSVzueR2LMx9ZNSmn9Er65QSQWtzJGRlZBEwVhjtUnGfdVv4LdGY7u6lubhQ8NoE2RsMq87ZIJHeFAJx4keFb+RRXIOo6bNatsuIpYH7QssbISPEZHMeyp3oN02m0qUFC0lozDrrUnzWHeyei/r7+/NdC9LujsepWsttKqlipMMhHOKbHmuD3c+3xGRXKckZUlWBVlJVlPIhgcEGg6/0m8juoYriBt8MyCRG7Mg9xHcR2EdxBqncaUxpFx+ct/tkqvfc+a6WiurBznqSLqEE8wjnbIAO4Bth9rmrNxr56NcH/1bb7ZaDm/FdE8DkzpEfzi4/WFc7iujOB/5Hj+c3P69BG/dBjGnW3z9PsJqwIVvn3QJzp1t8/T7CasFK0EzrvSWa9jtLZsrb2kEFvDApJBdIwhlPpMxBx4A4HeSV6H35TrBZ3mzGc+TyZx47cZ+qtP4I9FEEP3zmUPNIzpa7hkRRqdrSAHsYsGGe4D1mtYxQcfyRlWKsGVlO1lYFWUjtBB7DVp6BdNJdKmHNnspGHX22cjHYZEHc4+vGD3Y1PjH0VS5tHvo1Au7Vd7uBgywD5at47R5wPdgjvrATQde21wsqJJGweORFkR15hkYZVh6iDX2ArO+CGrGfTjCxy1pO0S5OT1TAOn1lx7FFaMtELFA06mtQMNNpxppoFQpUKBUqVKgVKlRFBhXHVfxjAfGwjHwnm/bWe26gsgPYXUH2ZGa0njwv4daHxssfCZ/21mqnBB8CDVp+6us3HM+018ZV5V6G7aBWojnnimuNUuPWkB/wl/ZUP0TbGo6f3/h9p9sgqc4wDbq03rgtz/cqvdFG/GGn/P7T7dKQrpTpy5XTNRIyCLG5wR284mFcsCus9ctPKbW5t/+PbzQe90K/wDWuSiCOTAhgdrA5BBHaCPGg9Ntqc0GRDNNCGOWEU0kYY+JCkZr6npHd/yu8/tU/wDqrReBSwTSXlvPHDJJtinj62NHO0Eq+Nw7iU+NbCOj9r/JrT+zQ/6aDlj/AMSXf8rvP7VP/qqNeQsSzEszEszMSSSe0kntNdctoFr/ACa0/s0P+moK61DSInaOQ6UkiMUdGW1DKwPNSMcjQZLwIlxq20f7y0nQ+wFW/wDaK1LjV+Rrj87bfbLU30eudPldjY+QvLGuWa2WHeity5lRkA1B8bD+J7j85b/bLQc35ro7gh+R4fnFz+vXNxNdI8EfyND+fuPtKCN+6C/gFr8/T7CWsHIrdfugT+AWvz9fsJawljQdQ8PIAul6eB2eRwN72QMfrJqzbKpvCHU1udJtcEb7dTayAHmpjOFz7UKH31cyaIjekFuHtrlGGUe3mRgewqYyCPrrkZRy9wrqfiLqgtNMvJScMYHhj8TLINiY97Z9gNctgUVrX3PzkNqK9221b35lFbOlZHwHsysN5OeyWaOEesRKSfrl+qtcSiHU1qdTDQMNCiaFAKFGgaBUqVKgVGgKdQYvx3QeVWRPL8FlHIZ5iTkO311lzjkfYa3viX0In1SW2kgeFBDHIjdaXBJZlIxhT4GqY3Bq8IP7radnpy/6KQrbl7AfUKOKdGmAoPaAAfbinbaI5641jGqv67a3P1EVVuip/D7D59a/bJWu8R+HFzqV6bmB7ZI+oiixK0gbcu7PJUIxzHfUHovB+9gubadpbMrDcQzMA82SqSKxA8ztwKK2w1gfF/ok1pcvexLm0un3uR/urg/KU+AY+cD4kjwz0Dtr5XdmkyPFKqyRSKUeNwCrKe4iiOTNG1eWynjubdtk0Ryp7QR3qw71I5EVrmmcb4ygFzbSrIORMDo6N68OQV9mT7a+XSfgrljJpsoRTz8muCxA9SygE49RB9tUufhfqiMQLbePSjntyp+LA/EUVaOknGaSVGjsYTAWGPKJWVnXPbtQcgfWSfZWUyEsSSSzsxJJJZmYnmfEkmrvp/CbU5Thoo7dfTmnjx8ELH6q0/oPwut9OdbidvK7xeaMV2wwt6SJ3t/OPuAoPVwk6ItptlumXbeXRE0w70UD9ziPrAJJ9bEd1fPjWPxPcfnLf7ZavgNVviLoEmpafLaQNGksjxMGlLBAFkDHJAJ7B4URyqa6T4IfkaH89cfaGs4PBO+/41j9Of8A7daxw70KTTbCO0maN5UklctEWKYZyRzIB7PVRVY+6E5WFp8+H2MlYKTW6fdBPmxtPnn/AML1hGaCz9C+mVxo8zPEA8UoUzW0mQsi4yrA9qtg8mHce8VqC8c7bZk2tyJMfIDxFM+G/t9+2jF0Cg1bSdNYkwXaWUSx3KqDlcZCSL/GXn45H1Ghajwl1KJsRxxXC9zwzxjl7JCpFB4enPTufV3XrAIbaI5itUYsAxGC7ty3tjlnAAHYOZzA6fZvcSxwwqXllcRog7yf8h3k9wBNW/S+EmoysBKkVqmebSzIxx4hYy2fqrW+hHQKDSwWXM1067XuXABx3qi/xF95J7zQe/ologsLWC2Xn1aec+Mb5Ccu/vYn6qn1NNC06iHU00qBoGmhRoUAoUaBoBSpUqBA0QaaKcKBwpwNRut6xFYwm4uCywqyqzqjvgscDIUE4zy99eXo50rtdRMi2khkaIKXDRyRkBs4PnAZ+Seygnc0RXg1jVIrOCS5uG6uCPbvfBbG5gowBzPNhUf0b6YWmovIlo7yNGgd8wyoFBOBzYAZPh6jQT5p1QfSPpXaacB5XMsbMMrEAXlYeIRcnHrPKq3b8YNNZtrNcxj03gJX+6SfqoL/ALqKtXj0++iuY1mt5EmhfO2SNgynHaOXePConpD0zs9NkSK8laKR4+tUCKV8ruIzlVI7VNBZaVeTS9RjuYY7iEloZkDxsVK5U9+DzFQ3SHp1ZafKILuVo5TGsoUQyuNhJAOVUjtU0FjzWd9IeL1nayNFCsl66HDPEUWHPgHPyvaAR66keIOqyS6M8unLNM14kKxGGKRpOpl5s20DI8wEerdWa8L+ghmlml1C2mWOBYxHDcRSRrI77sthgNwUL2dnnCgt2mcbbSRgs8NxbAnHWDbMi+tsYbHsBrSLa7SZEkiZZI5FDo6EMrKewgisK4y9Hba0FrLbIkEkrSRvFH5quqgEOF7sZxy8RVr4B3DvYTxsSY4roiLP8UMisyj1ZOfaxoNNNDFPxSxQZV90B/ArT54fsmrCq6V4qdE5tVt7eG2aFWinMrGZnUY2FcDap586zP8A2LX/APxLH+tm/wC1RWvdAR+K9O+ZwfqCp+o/oxpzWtlaW0m0yQW0ULlCSpZVAOCQOXuqT20QyiKOKWKB1A0qVADQNKhQA0KNKgbQNE000CpUqVA0U4UwGnCg8ut6ct3bT2z/ACJ4mjJ9EkcmHrBwfdWFcOr9tO1ZIpfN3u9hODyAYthT/WKvuJroGsL4zaP5PerdJlUu13lhkbbiPAY57iRsPuNWJ5SLNx11bbbW1mpwZ5TM/wCbiAwD7WcH9Gvvwos10/SLjUJR50yzXbcvOMEKtsX34cj+nWbdJNXk1q+tgoIeSO1s1U5IEhx1rY8N7P7lBredS0gNp01jDyBsZLSEdw/cSif9KKwPovp769qn4U7HrS9zcuD5wjX+ImewZKqPAeytY1XhPYSwNHBGbacIeqnWWV8P3bwxIYZ7e/wxWZcItSW11RBOerE0Ulpl/NCyEqVBz2ZZNvtNdCXNysKPLKwjijUu7scBVA5kmoMD4Q67JY6klo5IhupDbSwk8lnGQjj17ht9jHwFSX3QQ/DbQ/8AJkf4z/tqtdDEN7rls6AgNfm8I9FFkMpz7hirbx4Ci7smdS6G1lXk+w5Emcg4PZkdx7aDRuGzfinT/mwH941kvHbnqcfzGL7WWtS4UXqTaTaCM5MIkgdcgsrLI2A2O8gqfYRWS8bL5JdUIjYN1NtFA5ByA4Z2K+0bx76DbugZ/Fem/Mbf7MV9Ol+urp1lPduN/VgBI843yMQqLnuGTzPcM18OgJ/FenfMoP1BUbxS8jezSLUZpLaCSdSrxIzs0iqxC8kbljJ7O6iMXs7S96RXhLMCRjfIRiG2iJOFVfjgdpxzPaa6A6JdHYtNtktockAl3cgBpJDjdI3r5AeoADuqr8KrSySKcadNJcoJlaV5UZGVimAvNFyMLWhCgNI0qVA0ihin0MUAFGlSoAaBo0DQKhSoUCoUaFAqFGgaBpppp1A0DaVGlQfIGng18Q1O3UH2Bqg8YHgk019zxmVJYntwGUs0m8KwUZ5+Yz59mavQasdbg7MXJ8ptlUsTnq5CwBPhyz8aDwcFdG6+/e5YZSziyPzsoKr/AHRIfhW7gCq/0R6OxaXb+TwlnZmMkszABpHIxnA7AAAAKm91BnvTnhVHfSvdWjrb3Mh3SxupMMj978uaMe/tB7cZyaqp4W6rKFhmuYjACPNe6uJIwB4JtrbN1HfQVjoF0Eh0hWYN193Iu2S4ZduFznq0X+KuQCeeTgeyvpxA6HJq8CJvENxCxeGYruA3ABkYeicDs7CB7DYt1HNBh9nwk1KNyEmt4UbCvJHcTDK+tQoJ9hqV1fgqxW3W1miBSIi4lm6wNLKWJ3BVBCqBgAZ7q1zdRDUHj6M2DWlna2zlWeCCOFmXO0lVxkZ54qC4mdE5NWt4YYXiiaKfri0u/BGxlwNoPPnVqzRBoKhwx6GyaRHcpNJFKZpI3Uxb8AKpBB3AeNXbNfIGnZoPpmlmmZo5oHZpU3NLNA6lTc0s0BoUM0s0BoUs0M0BoUs0M0CoGkTTSaA000iaBNAqVNzSoIi0vwQAxww5ZPYa9glHiPjVdFOrydh+u2lnTFNdP/XLx58nYV8JTM84nksIkHiPjR3j1VXqNfbEM6W/Zm5+qw7vX9dODVXaNTEU6W/ZLp7li3ez40d3/wC5VXaNMRfi37F09yw7qO72fGq9SpiP8W/YunqsW6ju9lV2jmpiP8W/YunuWINTg9VzNHNMRzpb9lufqse8eqjvHiPjVbzRzUxHOlv2Ln7lk3jxHxpdYPEfGq3mlmmI50t+xc48yydYPEfGl1g8R8RVczSzTEdWlv2Ln7lj6weI+IodaPEfEVXc0M1MR1aUdexc48yx9aPEfEUuuHivxFVzNLNMR1aW/YuceZYuvX0l+IoGdfSX6Qqu7qBamI69KOvYucZrF5QvpL9IUDcr6S/SFVwmhmpiK0046rc4zWI3Sekn0hTTdp6afSFV+hTEVppx1S6U5p/ytPTT6Qp6SBvkkH2EGq5mhuxzHb4irT9Q18/5WcdS5x4Ss1CoFdQkAxn4gE0q50fr3D5VdI+Xzulfojrf5C/0R/lX1FKlXlK/7S7Cn7QdRFClWJU4UhSpVmWRo0qVQGjSpVAaVKlQKjQpUUaVKlUUqVKlQKjQpUCpUqVAqVKlQClSpVQKVKlQChSpUZCmmlSrUNG0qVKtD//Z"/>
          <p:cNvSpPr>
            <a:spLocks noChangeAspect="1" noChangeArrowheads="1"/>
          </p:cNvSpPr>
          <p:nvPr/>
        </p:nvSpPr>
        <p:spPr bwMode="auto">
          <a:xfrm>
            <a:off x="1730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4628" name="Picture 4" descr="http://danlopez2012.com/wp-content/uploads/2011/01/howmayihelpyo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00350"/>
            <a:ext cx="5105400" cy="38290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7838" y="685800"/>
            <a:ext cx="1808162" cy="646331"/>
          </a:xfrm>
          <a:prstGeom prst="rect">
            <a:avLst/>
          </a:prstGeom>
          <a:noFill/>
        </p:spPr>
        <p:txBody>
          <a:bodyPr wrap="square" rtlCol="0">
            <a:spAutoFit/>
          </a:bodyPr>
          <a:lstStyle/>
          <a:p>
            <a:r>
              <a:rPr lang="en-US" dirty="0" smtClean="0"/>
              <a:t>Certain populations?</a:t>
            </a:r>
            <a:endParaRPr lang="en-US" dirty="0"/>
          </a:p>
        </p:txBody>
      </p:sp>
      <p:sp>
        <p:nvSpPr>
          <p:cNvPr id="6" name="TextBox 5"/>
          <p:cNvSpPr txBox="1"/>
          <p:nvPr/>
        </p:nvSpPr>
        <p:spPr>
          <a:xfrm>
            <a:off x="3276600" y="762000"/>
            <a:ext cx="1981200" cy="369332"/>
          </a:xfrm>
          <a:prstGeom prst="rect">
            <a:avLst/>
          </a:prstGeom>
          <a:noFill/>
        </p:spPr>
        <p:txBody>
          <a:bodyPr wrap="square" rtlCol="0">
            <a:spAutoFit/>
          </a:bodyPr>
          <a:lstStyle/>
          <a:p>
            <a:r>
              <a:rPr lang="en-US" dirty="0" smtClean="0"/>
              <a:t>Age groups?</a:t>
            </a:r>
            <a:endParaRPr lang="en-US" dirty="0"/>
          </a:p>
        </p:txBody>
      </p:sp>
      <p:sp>
        <p:nvSpPr>
          <p:cNvPr id="7" name="TextBox 6"/>
          <p:cNvSpPr txBox="1"/>
          <p:nvPr/>
        </p:nvSpPr>
        <p:spPr>
          <a:xfrm>
            <a:off x="6096000" y="1332131"/>
            <a:ext cx="1371600" cy="646331"/>
          </a:xfrm>
          <a:prstGeom prst="rect">
            <a:avLst/>
          </a:prstGeom>
          <a:noFill/>
        </p:spPr>
        <p:txBody>
          <a:bodyPr wrap="square" rtlCol="0">
            <a:spAutoFit/>
          </a:bodyPr>
          <a:lstStyle/>
          <a:p>
            <a:r>
              <a:rPr lang="en-US" dirty="0" smtClean="0"/>
              <a:t>Empirical support?</a:t>
            </a:r>
            <a:endParaRPr lang="en-US" dirty="0"/>
          </a:p>
        </p:txBody>
      </p:sp>
      <p:sp>
        <p:nvSpPr>
          <p:cNvPr id="8" name="TextBox 7"/>
          <p:cNvSpPr txBox="1"/>
          <p:nvPr/>
        </p:nvSpPr>
        <p:spPr>
          <a:xfrm>
            <a:off x="5715000" y="3352800"/>
            <a:ext cx="1828800" cy="923330"/>
          </a:xfrm>
          <a:prstGeom prst="rect">
            <a:avLst/>
          </a:prstGeom>
          <a:noFill/>
        </p:spPr>
        <p:txBody>
          <a:bodyPr wrap="square" rtlCol="0">
            <a:spAutoFit/>
          </a:bodyPr>
          <a:lstStyle/>
          <a:p>
            <a:r>
              <a:rPr lang="en-US" dirty="0" smtClean="0"/>
              <a:t>Is this really any different than CBT?</a:t>
            </a:r>
            <a:endParaRPr lang="en-US" dirty="0"/>
          </a:p>
        </p:txBody>
      </p:sp>
      <p:sp>
        <p:nvSpPr>
          <p:cNvPr id="9" name="TextBox 8"/>
          <p:cNvSpPr txBox="1"/>
          <p:nvPr/>
        </p:nvSpPr>
        <p:spPr>
          <a:xfrm>
            <a:off x="6629400" y="5638800"/>
            <a:ext cx="2209800" cy="923330"/>
          </a:xfrm>
          <a:prstGeom prst="rect">
            <a:avLst/>
          </a:prstGeom>
          <a:noFill/>
        </p:spPr>
        <p:txBody>
          <a:bodyPr wrap="square" rtlCol="0">
            <a:spAutoFit/>
          </a:bodyPr>
          <a:lstStyle/>
          <a:p>
            <a:r>
              <a:rPr lang="en-US" dirty="0" smtClean="0"/>
              <a:t>I saw Hayes present on this and he’s nuts. </a:t>
            </a:r>
            <a:endParaRPr lang="en-US" dirty="0"/>
          </a:p>
        </p:txBody>
      </p:sp>
      <p:sp>
        <p:nvSpPr>
          <p:cNvPr id="10" name="TextBox 9"/>
          <p:cNvSpPr txBox="1"/>
          <p:nvPr/>
        </p:nvSpPr>
        <p:spPr>
          <a:xfrm>
            <a:off x="2362200" y="1447800"/>
            <a:ext cx="2057400" cy="923330"/>
          </a:xfrm>
          <a:prstGeom prst="rect">
            <a:avLst/>
          </a:prstGeom>
          <a:noFill/>
        </p:spPr>
        <p:txBody>
          <a:bodyPr wrap="square" rtlCol="0">
            <a:spAutoFit/>
          </a:bodyPr>
          <a:lstStyle/>
          <a:p>
            <a:r>
              <a:rPr lang="en-US" dirty="0" smtClean="0"/>
              <a:t>How does this fit with what I do? </a:t>
            </a:r>
            <a:endParaRPr lang="en-US" dirty="0"/>
          </a:p>
        </p:txBody>
      </p:sp>
      <p:sp>
        <p:nvSpPr>
          <p:cNvPr id="11" name="TextBox 10"/>
          <p:cNvSpPr txBox="1"/>
          <p:nvPr/>
        </p:nvSpPr>
        <p:spPr>
          <a:xfrm>
            <a:off x="6477000" y="609600"/>
            <a:ext cx="2209800" cy="646331"/>
          </a:xfrm>
          <a:prstGeom prst="rect">
            <a:avLst/>
          </a:prstGeom>
          <a:noFill/>
        </p:spPr>
        <p:txBody>
          <a:bodyPr wrap="square" rtlCol="0">
            <a:spAutoFit/>
          </a:bodyPr>
          <a:lstStyle/>
          <a:p>
            <a:r>
              <a:rPr lang="en-US" dirty="0" smtClean="0"/>
              <a:t>Is this said A-C-T or “ACT”?</a:t>
            </a:r>
            <a:endParaRPr lang="en-US" dirty="0"/>
          </a:p>
        </p:txBody>
      </p:sp>
      <p:sp>
        <p:nvSpPr>
          <p:cNvPr id="12" name="TextBox 11"/>
          <p:cNvSpPr txBox="1"/>
          <p:nvPr/>
        </p:nvSpPr>
        <p:spPr>
          <a:xfrm>
            <a:off x="6781800" y="2286000"/>
            <a:ext cx="1905000" cy="923330"/>
          </a:xfrm>
          <a:prstGeom prst="rect">
            <a:avLst/>
          </a:prstGeom>
          <a:noFill/>
        </p:spPr>
        <p:txBody>
          <a:bodyPr wrap="square" rtlCol="0">
            <a:spAutoFit/>
          </a:bodyPr>
          <a:lstStyle/>
          <a:p>
            <a:r>
              <a:rPr lang="en-US" dirty="0" smtClean="0"/>
              <a:t>What do you want to get out of today?</a:t>
            </a:r>
            <a:endParaRPr lang="en-US" dirty="0"/>
          </a:p>
        </p:txBody>
      </p:sp>
      <p:sp>
        <p:nvSpPr>
          <p:cNvPr id="14" name="TextBox 13"/>
          <p:cNvSpPr txBox="1"/>
          <p:nvPr/>
        </p:nvSpPr>
        <p:spPr>
          <a:xfrm>
            <a:off x="6248400" y="4495800"/>
            <a:ext cx="2209800" cy="646331"/>
          </a:xfrm>
          <a:prstGeom prst="rect">
            <a:avLst/>
          </a:prstGeom>
          <a:noFill/>
        </p:spPr>
        <p:txBody>
          <a:bodyPr wrap="square" rtlCol="0">
            <a:spAutoFit/>
          </a:bodyPr>
          <a:lstStyle/>
          <a:p>
            <a:r>
              <a:rPr lang="en-US" dirty="0" smtClean="0"/>
              <a:t>Do I need to know about RFT?</a:t>
            </a:r>
            <a:endParaRPr lang="en-US" dirty="0"/>
          </a:p>
        </p:txBody>
      </p:sp>
      <p:sp>
        <p:nvSpPr>
          <p:cNvPr id="15" name="TextBox 14"/>
          <p:cNvSpPr txBox="1"/>
          <p:nvPr/>
        </p:nvSpPr>
        <p:spPr>
          <a:xfrm>
            <a:off x="381000" y="1752600"/>
            <a:ext cx="1600200" cy="646331"/>
          </a:xfrm>
          <a:prstGeom prst="rect">
            <a:avLst/>
          </a:prstGeom>
          <a:noFill/>
        </p:spPr>
        <p:txBody>
          <a:bodyPr wrap="square" rtlCol="0">
            <a:spAutoFit/>
          </a:bodyPr>
          <a:lstStyle/>
          <a:p>
            <a:r>
              <a:rPr lang="en-US" dirty="0" smtClean="0"/>
              <a:t>Is it ethical to use ACT?</a:t>
            </a:r>
            <a:endParaRPr lang="en-US" dirty="0"/>
          </a:p>
        </p:txBody>
      </p:sp>
      <p:sp>
        <p:nvSpPr>
          <p:cNvPr id="16" name="TextBox 15"/>
          <p:cNvSpPr txBox="1"/>
          <p:nvPr/>
        </p:nvSpPr>
        <p:spPr>
          <a:xfrm>
            <a:off x="4495800" y="1600200"/>
            <a:ext cx="1600200" cy="1200329"/>
          </a:xfrm>
          <a:prstGeom prst="rect">
            <a:avLst/>
          </a:prstGeom>
          <a:noFill/>
        </p:spPr>
        <p:txBody>
          <a:bodyPr wrap="square" rtlCol="0">
            <a:spAutoFit/>
          </a:bodyPr>
          <a:lstStyle/>
          <a:p>
            <a:r>
              <a:rPr lang="en-US" dirty="0" smtClean="0"/>
              <a:t>What is contextual behavioral science?</a:t>
            </a:r>
            <a:endParaRPr lang="en-US" dirty="0"/>
          </a:p>
        </p:txBody>
      </p:sp>
    </p:spTree>
    <p:extLst>
      <p:ext uri="{BB962C8B-B14F-4D97-AF65-F5344CB8AC3E}">
        <p14:creationId xmlns:p14="http://schemas.microsoft.com/office/powerpoint/2010/main" val="2556042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a:xfrm>
            <a:off x="457200" y="1524000"/>
            <a:ext cx="8229600" cy="4625975"/>
          </a:xfrm>
        </p:spPr>
        <p:txBody>
          <a:bodyPr/>
          <a:lstStyle/>
          <a:p>
            <a:r>
              <a:rPr lang="en-US" altLang="en-US" dirty="0" smtClean="0"/>
              <a:t>25% = Basic aspects</a:t>
            </a:r>
          </a:p>
          <a:p>
            <a:r>
              <a:rPr lang="en-US" altLang="en-US" dirty="0" smtClean="0"/>
              <a:t>75% = Applied aspects</a:t>
            </a:r>
          </a:p>
          <a:p>
            <a:r>
              <a:rPr lang="en-US" altLang="en-US" dirty="0" smtClean="0"/>
              <a:t>One favor</a:t>
            </a:r>
          </a:p>
          <a:p>
            <a:pPr lvl="1"/>
            <a:r>
              <a:rPr lang="en-US" altLang="en-US" dirty="0" smtClean="0"/>
              <a:t>Please ask questions </a:t>
            </a:r>
          </a:p>
          <a:p>
            <a:endParaRPr lang="en-US" altLang="en-US" dirty="0" smtClean="0"/>
          </a:p>
          <a:p>
            <a:pPr lvl="1"/>
            <a:endParaRPr lang="en-US" altLang="en-US" dirty="0" smtClean="0"/>
          </a:p>
          <a:p>
            <a:endParaRPr lang="en-US" altLang="en-US" dirty="0" smtClean="0"/>
          </a:p>
        </p:txBody>
      </p:sp>
      <p:sp>
        <p:nvSpPr>
          <p:cNvPr id="3" name="Title 2"/>
          <p:cNvSpPr>
            <a:spLocks noGrp="1"/>
          </p:cNvSpPr>
          <p:nvPr>
            <p:ph type="title"/>
          </p:nvPr>
        </p:nvSpPr>
        <p:spPr/>
        <p:txBody>
          <a:bodyPr/>
          <a:lstStyle/>
          <a:p>
            <a:pPr>
              <a:defRPr/>
            </a:pPr>
            <a:r>
              <a:rPr lang="en-US" dirty="0" smtClean="0"/>
              <a:t>Plan for the day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51334" y="0"/>
            <a:ext cx="3943391" cy="6827520"/>
          </a:xfrm>
          <a:prstGeom prst="rect">
            <a:avLst/>
          </a:prstGeom>
        </p:spPr>
      </p:pic>
    </p:spTree>
    <p:extLst>
      <p:ext uri="{BB962C8B-B14F-4D97-AF65-F5344CB8AC3E}">
        <p14:creationId xmlns:p14="http://schemas.microsoft.com/office/powerpoint/2010/main" val="6972965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p:cNvSpPr>
            <a:spLocks noGrp="1"/>
          </p:cNvSpPr>
          <p:nvPr>
            <p:ph idx="1"/>
          </p:nvPr>
        </p:nvSpPr>
        <p:spPr>
          <a:xfrm>
            <a:off x="457200" y="1500188"/>
            <a:ext cx="8229600" cy="4625975"/>
          </a:xfrm>
        </p:spPr>
        <p:txBody>
          <a:bodyPr/>
          <a:lstStyle/>
          <a:p>
            <a:r>
              <a:rPr lang="en-US" altLang="en-US" dirty="0" smtClean="0">
                <a:ea typeface="ＭＳ Ｐゴシック" panose="020B0600070205080204" pitchFamily="34" charset="-128"/>
              </a:rPr>
              <a:t>Procedure (How you do it)?</a:t>
            </a:r>
          </a:p>
          <a:p>
            <a:r>
              <a:rPr lang="en-US" altLang="en-US" dirty="0" smtClean="0">
                <a:ea typeface="ＭＳ Ｐゴシック" panose="020B0600070205080204" pitchFamily="34" charset="-128"/>
              </a:rPr>
              <a:t>Process of change (What type of learning do you hope is occurring)?</a:t>
            </a:r>
          </a:p>
          <a:p>
            <a:r>
              <a:rPr lang="en-US" altLang="en-US" dirty="0" smtClean="0">
                <a:ea typeface="ＭＳ Ｐゴシック" panose="020B0600070205080204" pitchFamily="34" charset="-128"/>
              </a:rPr>
              <a:t>Outcome (How do you know you are helping the client)?</a:t>
            </a:r>
          </a:p>
          <a:p>
            <a:endParaRPr lang="en-US" altLang="en-US" dirty="0" smtClean="0">
              <a:ea typeface="ＭＳ Ｐゴシック" panose="020B0600070205080204" pitchFamily="34" charset="-128"/>
            </a:endParaRPr>
          </a:p>
        </p:txBody>
      </p:sp>
      <p:sp>
        <p:nvSpPr>
          <p:cNvPr id="3" name="Title 2"/>
          <p:cNvSpPr>
            <a:spLocks noGrp="1"/>
          </p:cNvSpPr>
          <p:nvPr>
            <p:ph type="title"/>
          </p:nvPr>
        </p:nvSpPr>
        <p:spPr/>
        <p:txBody>
          <a:bodyPr/>
          <a:lstStyle/>
          <a:p>
            <a:pPr>
              <a:defRPr/>
            </a:pPr>
            <a:r>
              <a:rPr lang="en-US" dirty="0" smtClean="0">
                <a:ea typeface="+mj-ea"/>
                <a:cs typeface="+mj-cs"/>
              </a:rPr>
              <a:t>Exposure Therapy</a:t>
            </a:r>
            <a:endParaRPr lang="en-US" dirty="0">
              <a:ea typeface="+mj-ea"/>
              <a:cs typeface="+mj-cs"/>
            </a:endParaRPr>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962400"/>
            <a:ext cx="2314575"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116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Extinction involves new leaning and not unlearning</a:t>
            </a:r>
          </a:p>
          <a:p>
            <a:pPr lvl="1"/>
            <a:r>
              <a:rPr lang="en-US" dirty="0"/>
              <a:t>spontaneous recovery (passage of time)</a:t>
            </a:r>
          </a:p>
          <a:p>
            <a:pPr lvl="1"/>
            <a:r>
              <a:rPr lang="en-US" dirty="0"/>
              <a:t> </a:t>
            </a:r>
            <a:r>
              <a:rPr lang="en-US" dirty="0" err="1"/>
              <a:t>disinhibition</a:t>
            </a:r>
            <a:r>
              <a:rPr lang="en-US" dirty="0"/>
              <a:t> (presentation of a novel stimulus)</a:t>
            </a:r>
          </a:p>
          <a:p>
            <a:pPr lvl="1"/>
            <a:r>
              <a:rPr lang="en-US" dirty="0"/>
              <a:t> reinstatement (presentation of the US or </a:t>
            </a:r>
            <a:r>
              <a:rPr lang="en-US" dirty="0" err="1"/>
              <a:t>reinforcer</a:t>
            </a:r>
            <a:r>
              <a:rPr lang="en-US" dirty="0"/>
              <a:t>)</a:t>
            </a:r>
          </a:p>
          <a:p>
            <a:pPr lvl="1"/>
            <a:r>
              <a:rPr lang="en-US" dirty="0"/>
              <a:t>renewal (a change in context)</a:t>
            </a:r>
          </a:p>
          <a:p>
            <a:pPr lvl="1"/>
            <a:r>
              <a:rPr lang="en-US" dirty="0"/>
              <a:t>resurgence (new behavior introduced during extinction places on extinction)</a:t>
            </a:r>
          </a:p>
          <a:p>
            <a:endParaRPr lang="en-US" sz="2800" dirty="0"/>
          </a:p>
        </p:txBody>
      </p:sp>
      <p:sp>
        <p:nvSpPr>
          <p:cNvPr id="3" name="Title 2"/>
          <p:cNvSpPr>
            <a:spLocks noGrp="1"/>
          </p:cNvSpPr>
          <p:nvPr>
            <p:ph type="title"/>
          </p:nvPr>
        </p:nvSpPr>
        <p:spPr/>
        <p:txBody>
          <a:bodyPr>
            <a:normAutofit fontScale="90000"/>
          </a:bodyPr>
          <a:lstStyle/>
          <a:p>
            <a:r>
              <a:rPr lang="en-US" dirty="0" smtClean="0"/>
              <a:t>Example of the importance of basic sciences</a:t>
            </a:r>
            <a:endParaRPr lang="en-US" dirty="0"/>
          </a:p>
        </p:txBody>
      </p:sp>
    </p:spTree>
    <p:extLst>
      <p:ext uri="{BB962C8B-B14F-4D97-AF65-F5344CB8AC3E}">
        <p14:creationId xmlns:p14="http://schemas.microsoft.com/office/powerpoint/2010/main" val="33846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idx="4294967295"/>
          </p:nvPr>
        </p:nvSpPr>
        <p:spPr>
          <a:xfrm>
            <a:off x="0" y="152400"/>
            <a:ext cx="8229600" cy="1143000"/>
          </a:xfrm>
        </p:spPr>
        <p:txBody>
          <a:bodyPr/>
          <a:lstStyle/>
          <a:p>
            <a:pPr eaLnBrk="1" hangingPunct="1">
              <a:defRPr/>
            </a:pPr>
            <a:r>
              <a:rPr lang="en-US" dirty="0" smtClean="0">
                <a:solidFill>
                  <a:schemeClr val="bg1"/>
                </a:solidFill>
                <a:latin typeface="Arial" charset="0"/>
              </a:rPr>
              <a:t>Important aspects of CBS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3952875" cy="2410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cstate="print"/>
          <a:srcRect/>
          <a:stretch>
            <a:fillRect/>
          </a:stretch>
        </p:blipFill>
        <p:spPr bwMode="auto">
          <a:xfrm>
            <a:off x="5181600" y="1392195"/>
            <a:ext cx="3665538" cy="4887913"/>
          </a:xfrm>
          <a:prstGeom prst="rect">
            <a:avLst/>
          </a:prstGeom>
          <a:noFill/>
          <a:ln w="9525">
            <a:noFill/>
            <a:miter lim="800000"/>
            <a:headEnd/>
            <a:tailEnd/>
          </a:ln>
        </p:spPr>
      </p:pic>
      <p:sp>
        <p:nvSpPr>
          <p:cNvPr id="2" name="AutoShape 2" descr="data:image/jpeg;base64,/9j/4AAQSkZJRgABAQAAAQABAAD/2wCEAAkGBxQSEhQUEhQUFBQUFRQUFRQXFxcUFBQVFRUXFxQUFBQYHCggGBolHBQUITEhJSkrLi4uFx8zODMtNygtLisBCgoKDg0OGxAQGywkHyQsLCwsLCwsLCwsLCwsLCwsLCwsLCwsLCwsLCwsLCwsLCwsLCwsLCwsLCwsLCw3Kyw3K//AABEIALYBFAMBIgACEQEDEQH/xAAcAAABBQEBAQAAAAAAAAAAAAAFAAIDBAYBBwj/xAA+EAACAQIEAwYDBgQGAQUAAAABAgADEQQSITEFQVEGImFxgZETMqFCUrHB0fAHFGKCFSOSwuHxciQzNKKy/8QAGgEAAwEBAQEAAAAAAAAAAAAAAQIDAAQFBv/EACERAAICAgICAwEAAAAAAAAAAAABAhEDIRIxBCITQVEy/9oADAMBAAIRAxEAPwDTKJMgkayZJ5h7BIklURiyZRNQo9RJVEjElhSEY5RHgRonQYaAPEcI0RwM1AHqY8SMR9oaEY6dEaIs0Jh8cIwGdDTCj50GNBnQYaMOEdGiOmEZ0RTgnZhWdnQJwxQoA6KcBnYTCnbTkQMLAOiiim0Y7adEbHCFUBjpyImcMLYtDGijSZyTsejFLJVEjWSoZI9JkqyUGV2qgakwZi+0tGmbF1v5wgD4kqmBcL2got9se8u0+JUz9sTCtMvgx15BSqg7G8feFCkoMeDIQ0eGhAyYGOvIlMdeYA+84WjM0azRbNRLniDSvnnQ8WzcSyHkitKoeOWpCpAcS4DHAyqtWRYviVKiM1WoqDqxtG5oRwYQZwoJJAABJJ2AGpJMxXEv4i01Yrh6RrW0zs3w0J/pFiW5a6TN/wARO1/xiuHoORTtesds5uMqXB2tqR4iZzBuANJpS1oriwKXZ6Ngv4gEkCrQyg7lHJIHPQrr7ibDh+Op10z0mDLt4g81I5HUTxE1iSBe3T985q+xXGfhZrXygd5b72ue74gljtBGT+w5vHSXqemgTsoYTi9KoLq3MrtbvDdT467Sf+ep3tnW519P2JRTj+nK4NFiKNSoG2IPlHQ2JR28V5y85eYx0mdBjIoLNRIxjLxrmcDTcg8RMYoxmik+RTiYevi1QXJtMxxLtklMkA3mE452pq1SQGsPCZ9q5JuSZWOFvsvLMl0bXjHbl2UqhteY7EY53N2YkyuxMaJeONROeeRyLacQqDZ2EtUeOVxtUaCmjrxnFCqb/Ta8D7dVqRAc5h9Zt+HfxBpPYMbX8LTxVHlqjUkZY19Fo5W+z6Ew/aCi4uHEsLxml94fWeEYTizpz0mr4Lxb4gsTrISUol48ZHpq8cpfe+hnf8cpdT7GYxTHgyfNlOCNh/jVPr9DOHi9PqfaZQNHqYjkzcEaNuLLyMgr8eVbX57eMBOYwqGGVtR+9R4wWw8UG248TsJGeOP4e0y1HEkEq26kg+n7v6y2tfS5M2w0gzV444Hza9BMnxPHZyxYnMeeYte/mdI3GOxJuSAeh6+UEGpnBBsHXQ8r256TJWK3XQExtX/Nbz08hsPKFMDV8ekFcRpE1M3XfzkuHPK/hOqSTSJ4pOLYbxC3UsCc2lh+Jh/shW7zPYkKC/mACcvQaA+8zlKgW00158gLjlNh2JoZQ7ONfl/pbMLaKPM7+fMxXXEeSk3ZNwvHPTxCrYpmp0ndPmAJ2A8hl130MK8fx+VSiEd8Asw6NrYdBqIFx9dVxFd1IGQUqKm2isVA28M/0kWJXvBBtoBrrYbee05mNVs3PCcSGRGByvbfcNYWNxy2h+hVuNdCNCJgOHYg0qml8qBbje+aw+gzN/aZtMHi1NjffKPfYfvrKY5UznzQCM4ZwmMzS5zcR14rxhM4G1i2MoidozNOVGkbNFsZIa+JA3igDjeLy1AP6b/UxTneSmdKxaPmkGJtJGWnGa89mjznIlvOGMG06pmoFnQ0eIwCOQzBHKJPTEhXeWKQisZFims0fZ7C63gGkJruzqWWc2X+Tpw7Yfpm0kzSveczzlo67LQqSRWlLPJEqTUayyzxlKprIKtSV0r6xGjWQcY7ta42dQf7h3T9AsrVMVZipJtmUD0/Z95b4nUBNJj8qliT6C31Ag7iNLUkcxcHyjLoVhGrTzC43Amd4ohRg48j+Uu1K5yCopsQAfNdLiM+OlUa7MNfWOo0JKSYIrnNqJBRpNmvewhDhnDneuKNtb3boEHzG/kdPEieiUOyuHcAMhQnQMhsy+NtifMH1llp0aO1syPC6vIeQh/E8UWjSKq3+YQMgGveOgPodfSaduAUMPURaaXa699u8SNLNb5QdTsI3jeRQBWs6tqqsMxuuvdB2tpqLbxJQLvMnFJGDxQKUQtyTfOxJuWYm5Ynmb3hXC1Q4NXklMn+/ZR7mD+I1VepZVyg/ZuTYeZiV/h4W22eo3+lRp+Mm1ZNOg9gcXnq0FGtSpq39i5Mx8O9U+kOVsRb5Se/iaSp5ISf9xme7OU1V3qbZKQQt0JBJA8izy5wyoa2KS3/ALVE57ePKCtiy2tlfi3E8bTq1KT1nOSodFIBKXDUyMutiCIS7N9oarV6aVa2ZGVr3C7gKF71ri7GLt3SX/5Ci+cCkw/rB7mh0Fxfl9iCuzuBzU2YWLm1gToUXlflc5iD5Rm62LFJqj0+85eBuF8YRgqswH3Cxtmtpa55i0Lg8+UotkXFp7G1DIniqPIK9WwitDJGb43rVPgAPpf852U8fi/8xz4/gAPyinnzb5M7UtHz3FEYp9EeEOBnVjI4GYNkkSRqGPWYNjkEu0ZBSWTpJt2URdorebHgyZUmSwIuRNlhUKqLznzHTg/SyTOZpGWjC0gXbJs878SVs05nmNZPVqaSka9jH1HgyvVsZnEHIJVK9xY7HeDf5k0wUqXIOlNvwUmRNiu6O8otuCSOuu0WJRitny8rEN1GlxaGMfoSUvw5/OClSGYE2uDoSAL87bbwRRxaqe6e6Tp/T/xL+FwFZyR8QALbOdzqPltz0vvJsHwSkrZmGg+ySTfztYfSUuMVsT2b0ajsKgqlnIGYBVB55L3t7ge012M4tTw+jAsyrnyjQAcsxO19gNz0nk+H4tWoPUFOoUbMysQBqMxK2uNNLHTrDPCuPZhlqqzszBmYWN1UXANyOYHvA00dUOL7N7wTjIZGq4yoqsGU66aEkhKYtqFAtb3mS4rxNnrOSxqLqFfLk7oPd7p+Ub6ecFY7GfFY/CACI+S7EhiLBi1uuZj6ASpjcQUDEMb93x0HX3m21ROTXJtdBPDg5WqHz8beHpIuKY5bUdbJmYnwVdW/CQ0serrldnS/d7qKy67EsXFv9JtJ6nCqNOk7s7VGFKr8O9slNip7xAGp94vGuwXfQTweIdaCIwAdyXe3IsSQvoCBNF2fcU6JI+ZmtfqAdZlsPifiEaFWO9x3QRvZxcEaaW+kL4IsotceWYSUkUVUH+0lqmCrnbIqubcgrqWP+nNr4mY/hXEmQjvW1v0AHL02H5zednLlG+Jqrd22/dIIcH0M82x2DOHq1KLamk7KOpXdW06qVOnXaNHcSd1KgvxHBJWJfPlYksRdGS5tfTQ+RkGGwtSn8tUKeZVnp689BpfwvByA6WPl4jwt+Vx1Ak1NzzIta3pyPMAe48oUmM2mG/8AF6qC7V6hA37zEC2pvcHYa2PSXMJxqpUIX5xzLd0gacwNem2p9Zk2uxBsLaW8bHQ+A0BG9tT0mv4WKHwwtyr2GZwLhj4qToNSBrtBJaMqMzxvHkVTlPX/APRnJYx/ZHEVHLJUoleRzlT6grpOSPBB5njpnJJWSxI8ZHPaPI6FOzkUxhwj0jBJAZglimZMg1lVGlykm0lL1OjDjeSVI0/ZfAFqikjS01fFSAQo5CVey9HuqbcpLxU/5h9JxylykejLGsUaRUZo28axjC0FESSRuZwtIneMkCztRoIxTawjUeDcYbw0I2R0HsCbga66XawGy30F77+EtUamhJA11A10AGp8STzPSBv5gKTmuR0HWSjGki49PCNxYqkg5wpitMC4zNdmJF7ljfXXykdSuQSDbc9Ta52J9dvKDkxtlFzy1/WDsRxRQbLtv5mCONthlkpBjFBahUkmmw0+Jkzoy3tZ9RqAdOugPKF+C8TplTTAOUnQtYuxtYO1tAdNhoNuVzh0Favf4asVBFwD3QbGxY+U0XBuAVL3eoF20XVtdtToPrKZEox2wYec3pF7E4TIzWOja+trHT0EGYkH5Rc35b3PlzmvPD0Ntz/5G589JT4/gEVFUInfqU1uRYd5wDmYa2NyD4EyEMm6OmfjNK7MpWrtSIWorK1hdHUjMD/S1j6iW8JUr1kIo03dTcG/ygnQgOTY76z03s+4WkcNUWnURAAoVjVphHFwoNQk6Ek2voCtpbrYOmEzKAqqjqEGigvbvKo0UfNoBzjTyJaojHG3tsxHBuF3Ip1jWp1ahIQlQtNiBfIpK95tPvc9oQwuAylQafcJy/EDKUB5fEzKGQ+RGvWGuE421MKQXAe+XRgCpBU66AggHqCJaxuFL06tSkCneViptuAQ4I1BQ358/SRcmyqSQKpJVoXrUGbIjZalMkgqdN12IsVIPQiUO2T56lPFLbJXUK2mq1aQCkHrdfh22PdbpDXDcSXRlQZKoNwm6NvmQX1sw1AN7EaaG0Gdrq9NcMqlcrPWByggJ3VbM6g7HUC23ehg3YJIBUal+V/Xn08/Y+cjr4kBc7XCDQa3ZjsQBz58tb67a0K9Xu2va+hPhy5/qOloLxVTM9uSCwH4/vwl1CyUp0g7h8Y1V7sbKNl6efUw9hsRbaZbAPYQpSq35xJqx8cjTU8a1tCZyUsPmC8j7/s/vzik6RSzy3jlK1S/WDJoeOU7i+l7Xt4X1meYT049Hl5OxTs5FGJjlj7RiyULeAdKyXC0cxhajT7yjxjeDYY7kS3WokVAbcxOXJK2ev4UOHsem8ApgUV05QHxMk1Gt4Qpw3Ej4I8oAxOKQ1TdjpOW6LzhzdMazyIvCmFrUX7rajrFX4CpN1qEjkL7Qqa+yE8El0B2qyJqsIVeEBTtf1P6yE4FPu+94ykiThIG1q0oV6sN1OHp90fWUsRw1OlvUx1NE3BmbxT3lL4pB0JHlpDOM4YORI+ogZqZUkHedONpo5ciaYqtR2tmYmMFOSqseBKXXQnGw3wLDCme8LsbEDcIOp5X/DlDqYgowI7x3PQDp+cyK4p7ALYba8yepPWWU4myizC4025kfeM5Z43J2z08WeEI8Uei4TEZlDLYjbQHQ+8AdteOKg+CO9UKd7Yhc22Y8mGpsOomRr8eq6im3w1PJTr/AKt/aCy19TqTqT4xsfj07kRz+byXGBvOEdpGoUlBBJPetdj9kKAGYm3dRdNhrJuI9uCEygBs26m4uABrceP7M8+DnkZ0eOsp8MW7ZzfPKqRp6va/EsLIVpL0QWNumY6j0tCHAu2VegRdi631DEtfrqxPtMenXlJqbX8oHjiZZJfZ7HR4zhMRTNRW+C4sSpBzAjbKVvmH18IA7U4xsU6MPlpqFA0BcnV6lxsxsNDcWUc7zI4HFZFY9NZocI2emrC5LAGwN/O/IHz+s55Q4bR1Rnz0BK2IVc11NgNAeWvI+OnsYOoPc+es1eL4QavzkAaaD8WbdjKh7Kn7D28CLj9Y0cka2JLFK9FLDvC2B1I1t9fcQbieHVaOrr3fvjVfXp6y9w1tRA6Y0U0zVU6gRQCeV9l/MeEUCcZJLJvpTA3t9popItyRiqYarc6aLt4EEaDzgiqtiRDlPAmnuxFjppcHwlHFYfUmdqnTOL47QNtEBJxSJkqYWO5JE1ikysqwrwzC5iJ3CcPuZreD8NC2Mjky6pHTh8d3sn4VwwWGksY/DqptYQvgqNvaZjtHisrmc0ds9FyUYhOjiwFtytA1asuZjlvcwZU4sV5S9gXNRMwAE04sGOXJk1Jm+ytpL8Wtt+ZlDE4upS1IuPCQ08bXYZ8hy9Yqhqx3kSdGu7OcJrVyb1Mvnr+MtYyiquadTRh9rkZB2T4odPSa3HYNa63Fsw59Yjf0acqe+jEVaOptK1WlDdXC2uCLESB8LMjnaszeJwl5m+L4Ir3h6/rN9UwkpVsH1ErDJxIzxctHnWfr7ToJPlNHxLs+p1Xun6e0APTy3Xobe07YzjLaOKUJR7Oo0IUT3bwcqwhSHd9DCzRKmOww+ZdPDkfKD4Tw9TdTOPgMxsu9ifPwhUq7A48toHpJVEY4todCN5y/vGJkzNc2EmQ7D3kFIc5JTPOKxkEMOpYlBu2VR5sSB+M9H4fw3IiqNlAXbXTr++cxXYunmxKE/ZDOfRSAfQss9HV+nIAjxB3HoZx+Q90d3jLVjFwgEd8ICOL/AE/DnK1XEAc/19pzUdRPoRYi99Lcj4HrMhkCVnVdg7AeAvtDjYwHT9+oH6wErg1qhHNj+9JWHTJz7Q7i9c5x/wCK/hFOYoXdvAgf/URR1FEX2WcThlMH1OBhpSp9plO8t4ftAn7MChND/JBnaHZbXeX07MXljB8apnnClHidM/aELUhlKK6KmD7MATQYPs3oNZSp8WRTuJqeDcUpOo7w94VBvsLy10Vk4AwU2MyHaD+H9ch6ofNzC25ed56jQqqdjeWcZWC0XJ5KT9JeOJIjLNJ9ny7i7glToQbEHlFgMY6kBbnwEXGsT8TE1mGzVGI9/wDiFexuPRanwqii5N1fx+6ZpRpEo5bn+F5a1RQDUQ2IhCnjFdMg0EOVMpFiLiAOIcJt36Wh6dZyUmd3P9LfD8GKR0a802C4jlmEw3E7aMLEQpQx/jFeNlPkiza1aS1RcaN+PhBr0raHSCcNxWx0MPYSutcWOjDYxLrTA4/aKTJpK1WiJZxalDY/9yhXqfvaPx0SugdxBQBPP8Ue83nNlxasf2R+sw9Q94zqwRo5PIlZxTCVD5RBZ3hGg3dl2jniypiBla8IcPrd9T429DoZVxCZtrRtBWRluCNR5bwSpo0Xsn7QoAwIHh/3BSiXeLVwzAdNZSEMF6i5H7aJCdJ3NpGEzqamEyZs+wzZTVawPcQeWZif9gmjbGMOYt5fsfSZ3srhWam5Ugd4Kefyi46ffhscLv8ANUbyAAnFlfszvxJqKO1MZ1J9T+xKNXiXJQXP9I099oSp8Opryuep1P1kqhRsBJ2i1MzuJFdxZAEuLXuSfQjaR8MQo2VhZhuPzHWaR6toDd81dj0CrfwH/ce7RJxp3ZMd2P8AUf0ijVa+vUk+5imsNI83MVorxAz0TyhwYjmY9a7jZj7yO8V5hrZP/Mv94+8lo46quq1GHkbSnmnbzAtmp4T2zxFH7ZceMN8Q/iZVq0GpZbFhYm887nbwNIosjLoqgy1QcXB5ixv5QSGkq1IKCpmyo9orDvTlbtMPsj8JjzUiDRPhiU+dmifii1T3lEmTIdA9vf8AWZpXkq1ZvjQflDRrPSN75hDXC+OajkZl8PiuRjgpBuJHJisvjzNHrVDFJiVs9sw2Ohma45h3w5766HZraGCeFcVFIZn2XaCuP9r6uKYBtEX5V/Mm0liwyuvofNlglYzH4wG+0z9OX6iioN7GUCCp1E7IwpHBOTbOk2j85P6Rix6iMJZJTEt065ErpJP1tBQRvEsMLZ10+8B+I95QWEcSSQtgdj7aSomEqHZHPkrfpD0K0yIyWkJyth3T5kZfNSI9d/KZhRv+yumHH9TM34L/ALBCxqQJ2af/ANOn9w9Q5/WEviTz5/0z08b9UTNUkLVJE9SRO8CQeQ+o8F0alqjnoT9P+pcarBNOpcOepb6mMlonJ7LCVbARSsXimoUxcU5FPSPOOxRRCYwhOzhnRMY7FFFAE6J0GNnZqCOvOgxl528BrHhpIpkAj1MxrLKNLFOsRKatHBpqKKReqHOLGDa2GKy4jx4e+8PRmlIGpUIln+ZDfMBJMThgRcSgDN2LuPYQOHRvl0MY1ErvKwqSalXOxO8FGtMcGl3C4U1NtADqem0o16R+zrfpD3DqBVAo0G5Ox13tJ5ZcUPjhydBXhihAAg1HPQk+JhfBY8ggEEEH26wDmyju30HKEOGUyRcmxO04nvbO+NdI2mECuoBAK3vYjSVeLdh8NiVYooo1N1ZARr4qNCJ3hJawE3nBOEEgNU0HLr6xod6BlpK2eLYXBVMKppVVyuGY+YNsrDwO8e1aep/xN7PrVw3xKKg10ZFSxtmDuqkHw1v6TzXFdnWRe/XphuaqrMAemYkfhGmqeycZ2tA58RIHxPjKHGA1EXN3Um2ZLZb66G+qnQ7jWxtAtTix+4vmxLfTQR447Vk5Za0H6+MABN9ZUpPZAPL9T+EEU8a7GxNgd1ACj6by6H0ELhQqyWWHq6xSo2KUaMdfWKbgbmArTsUU6zkYp2KKYAgJ2KKYKFFFFMEUUUUxkdiiimMdvOgxRQDEgjhFFAAkQx5M7FGKLolVtIOqCxiiigl0JSI8IIooRCfDkjYzTcNJdddxORSWVJo6sLdktPRrnWGMDiwSBaKKcbWzrXZ6L2SwCvZ21sdB+s0nF+IlBlUakb9IoplpOiclyybBGExTHQm+m8BcU4TTruXqg5mOuUlVJGhNhrc6c4ooJFaVmN/iBQw9HDLTyOC1RSCp5gMCXLEltCQByvPPKmGAJHQkTsU6cL9Di8iKUyNKVjJGJ6xRSnZE9E7M8Qqfy9MUsqgCxFt2GjNcHW+9zrcmKKKcEu2ejHpH/9k="/>
          <p:cNvSpPr>
            <a:spLocks noChangeAspect="1" noChangeArrowheads="1"/>
          </p:cNvSpPr>
          <p:nvPr/>
        </p:nvSpPr>
        <p:spPr bwMode="auto">
          <a:xfrm>
            <a:off x="1730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7700" name="Picture 4" descr="http://latimesblogs.latimes.com/photos/uncategorized/2008/09/30/psycho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943" y="4343400"/>
            <a:ext cx="3347388" cy="2209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1600200"/>
            <a:ext cx="502919" cy="369332"/>
          </a:xfrm>
          <a:prstGeom prst="rect">
            <a:avLst/>
          </a:prstGeom>
          <a:noFill/>
        </p:spPr>
        <p:txBody>
          <a:bodyPr wrap="square" rtlCol="0">
            <a:spAutoFit/>
          </a:bodyPr>
          <a:lstStyle/>
          <a:p>
            <a:r>
              <a:rPr lang="en-US" dirty="0" smtClean="0"/>
              <a:t>1</a:t>
            </a:r>
            <a:endParaRPr lang="en-US" dirty="0"/>
          </a:p>
        </p:txBody>
      </p:sp>
      <p:sp>
        <p:nvSpPr>
          <p:cNvPr id="6" name="TextBox 5"/>
          <p:cNvSpPr txBox="1"/>
          <p:nvPr/>
        </p:nvSpPr>
        <p:spPr>
          <a:xfrm>
            <a:off x="4648200" y="1524000"/>
            <a:ext cx="381000" cy="369332"/>
          </a:xfrm>
          <a:prstGeom prst="rect">
            <a:avLst/>
          </a:prstGeom>
          <a:noFill/>
        </p:spPr>
        <p:txBody>
          <a:bodyPr wrap="square" rtlCol="0">
            <a:spAutoFit/>
          </a:bodyPr>
          <a:lstStyle/>
          <a:p>
            <a:r>
              <a:rPr lang="en-US" dirty="0" smtClean="0"/>
              <a:t>2</a:t>
            </a:r>
            <a:endParaRPr lang="en-US" dirty="0"/>
          </a:p>
        </p:txBody>
      </p:sp>
      <p:sp>
        <p:nvSpPr>
          <p:cNvPr id="7" name="TextBox 6"/>
          <p:cNvSpPr txBox="1"/>
          <p:nvPr/>
        </p:nvSpPr>
        <p:spPr>
          <a:xfrm>
            <a:off x="251459" y="4419600"/>
            <a:ext cx="508484"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10842195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untain">
  <a:themeElements>
    <a:clrScheme name="Mountain">
      <a:dk1>
        <a:srgbClr val="000000"/>
      </a:dk1>
      <a:lt1>
        <a:srgbClr val="FFFFFF"/>
      </a:lt1>
      <a:dk2>
        <a:srgbClr val="0536B3"/>
      </a:dk2>
      <a:lt2>
        <a:srgbClr val="7CB7F8"/>
      </a:lt2>
      <a:accent1>
        <a:srgbClr val="3F9EE4"/>
      </a:accent1>
      <a:accent2>
        <a:srgbClr val="77B559"/>
      </a:accent2>
      <a:accent3>
        <a:srgbClr val="E4A81B"/>
      </a:accent3>
      <a:accent4>
        <a:srgbClr val="108BB4"/>
      </a:accent4>
      <a:accent5>
        <a:srgbClr val="DA7328"/>
      </a:accent5>
      <a:accent6>
        <a:srgbClr val="AE589F"/>
      </a:accent6>
      <a:hlink>
        <a:srgbClr val="460245"/>
      </a:hlink>
      <a:folHlink>
        <a:srgbClr val="AC17D6"/>
      </a:folHlink>
    </a:clrScheme>
    <a:fontScheme name="Mountain">
      <a:majorFont>
        <a:latin typeface="Gill Sans MT"/>
        <a:ea typeface=""/>
        <a:cs typeface=""/>
        <a:font script="Cyrl" typeface="Arial"/>
        <a:font script="Grek" typeface="Arial"/>
        <a:font script="Jpan" typeface="HG丸ｺﾞｼｯｸM-PRO"/>
        <a:font script="Hang" typeface="HY 헤드라인 M"/>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ill Sans MT"/>
        <a:ea typeface=""/>
        <a:cs typeface=""/>
        <a:font script="Cyrl" typeface="Arial"/>
        <a:font script="Grek" typeface="Arial"/>
        <a:font script="Jpan" typeface="HG丸ｺﾞｼｯｸM-PRO"/>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untain">
      <a:fillStyleLst>
        <a:solidFill>
          <a:schemeClr val="phClr"/>
        </a:solidFill>
        <a:gradFill rotWithShape="1">
          <a:gsLst>
            <a:gs pos="0">
              <a:schemeClr val="phClr">
                <a:tint val="100000"/>
                <a:shade val="100000"/>
                <a:hueMod val="100000"/>
                <a:satMod val="100000"/>
              </a:schemeClr>
            </a:gs>
            <a:gs pos="50000">
              <a:schemeClr val="phClr">
                <a:tint val="25000"/>
                <a:shade val="100000"/>
                <a:hueMod val="100000"/>
                <a:satMod val="100000"/>
              </a:schemeClr>
            </a:gs>
            <a:gs pos="100000">
              <a:schemeClr val="phClr">
                <a:tint val="100000"/>
                <a:shade val="100000"/>
                <a:hueMod val="100000"/>
                <a:satMod val="100000"/>
              </a:schemeClr>
            </a:gs>
          </a:gsLst>
          <a:lin ang="5400000" scaled="1"/>
        </a:gradFill>
        <a:gradFill rotWithShape="1">
          <a:gsLst>
            <a:gs pos="0">
              <a:schemeClr val="phClr">
                <a:tint val="40000"/>
                <a:shade val="100000"/>
                <a:hueMod val="100000"/>
                <a:satMod val="100000"/>
              </a:schemeClr>
            </a:gs>
            <a:gs pos="30000">
              <a:schemeClr val="phClr">
                <a:tint val="100000"/>
                <a:shade val="100000"/>
                <a:hueMod val="100000"/>
                <a:satMod val="100000"/>
              </a:schemeClr>
            </a:gs>
            <a:gs pos="68000">
              <a:schemeClr val="phClr">
                <a:tint val="100000"/>
                <a:shade val="100000"/>
                <a:hueMod val="100000"/>
                <a:satMod val="100000"/>
              </a:schemeClr>
            </a:gs>
            <a:gs pos="100000">
              <a:schemeClr val="phClr">
                <a:tint val="40000"/>
                <a:shade val="100000"/>
                <a:hueMod val="100000"/>
                <a:satMod val="1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br" rotWithShape="0">
              <a:srgbClr val="000000">
                <a:alpha val="0"/>
              </a:srgbClr>
            </a:outerShdw>
          </a:effectLst>
        </a:effectStyle>
        <a:effectStyle>
          <a:effectLst>
            <a:outerShdw blurRad="38100" dist="25400" dir="5400000" algn="ctr" rotWithShape="0">
              <a:srgbClr val="EBE9ED">
                <a:alpha val="0"/>
              </a:srgbClr>
            </a:outerShdw>
          </a:effectLst>
          <a:scene3d>
            <a:camera prst="orthographicFront">
              <a:rot lat="0" lon="0" rev="0"/>
            </a:camera>
            <a:lightRig rig="glow" dir="b"/>
          </a:scene3d>
          <a:sp3d contourW="6350" prstMaterial="softEdge">
            <a:bevelT w="25400" h="25400"/>
            <a:contourClr>
              <a:schemeClr val="phClr">
                <a:tint val="90000"/>
                <a:shade val="100000"/>
                <a:hueMod val="100000"/>
                <a:satMod val="100000"/>
              </a:schemeClr>
            </a:contourClr>
          </a:sp3d>
        </a:effectStyle>
        <a:effectStyle>
          <a:effectLst>
            <a:reflection blurRad="12700" stA="40000" endPos="40000" dist="25400" dir="5400000" sy="-100000" rotWithShape="0"/>
          </a:effectLst>
          <a:scene3d>
            <a:camera prst="perspectiveFront"/>
            <a:lightRig rig="glow" dir="b"/>
          </a:scene3d>
          <a:sp3d contourW="6350" prstMaterial="softEdge">
            <a:bevelT w="50800" h="25400"/>
            <a:contourClr>
              <a:schemeClr val="phClr">
                <a:tint val="100000"/>
                <a:shade val="80000"/>
                <a:hueMod val="100000"/>
                <a:satMod val="100000"/>
              </a:schemeClr>
            </a:contourClr>
          </a:sp3d>
        </a:effectStyle>
      </a:effectStyleLst>
      <a:bgFillStyleLst>
        <a:solidFill>
          <a:schemeClr val="phClr"/>
        </a:solidFill>
        <a:gradFill rotWithShape="1">
          <a:gsLst>
            <a:gs pos="0">
              <a:schemeClr val="phClr">
                <a:shade val="40000"/>
                <a:satMod val="165000"/>
              </a:schemeClr>
            </a:gs>
            <a:gs pos="50000">
              <a:schemeClr val="phClr">
                <a:shade val="95000"/>
                <a:satMod val="100000"/>
              </a:schemeClr>
            </a:gs>
            <a:gs pos="100000">
              <a:schemeClr val="phClr">
                <a:tint val="10000"/>
                <a:satMod val="300000"/>
              </a:schemeClr>
            </a:gs>
          </a:gsLst>
          <a:lin ang="13000000" scaled="0"/>
        </a:gradFill>
        <a:blipFill>
          <a:blip xmlns:r="http://schemas.openxmlformats.org/officeDocument/2006/relationships" r:embed="rId1">
            <a:duotone>
              <a:schemeClr val="phClr">
                <a:shade val="75000"/>
              </a:schemeClr>
              <a:schemeClr val="phClr">
                <a:tint val="55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Mountain</Template>
  <TotalTime>3270</TotalTime>
  <Words>983</Words>
  <Application>Microsoft Office PowerPoint</Application>
  <PresentationFormat>On-screen Show (4:3)</PresentationFormat>
  <Paragraphs>189</Paragraphs>
  <Slides>29</Slides>
  <Notes>12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40" baseType="lpstr">
      <vt:lpstr>맑은 고딕</vt:lpstr>
      <vt:lpstr>ＭＳ Ｐゴシック</vt:lpstr>
      <vt:lpstr>Arial</vt:lpstr>
      <vt:lpstr>Garamond</vt:lpstr>
      <vt:lpstr>Gill Sans MT</vt:lpstr>
      <vt:lpstr>Times</vt:lpstr>
      <vt:lpstr>Verdana</vt:lpstr>
      <vt:lpstr>Wingdings</vt:lpstr>
      <vt:lpstr>Wingdings 2</vt:lpstr>
      <vt:lpstr>Mountain</vt:lpstr>
      <vt:lpstr>CorelDRAW</vt:lpstr>
      <vt:lpstr>Treatment of Anxiety Disorders from a Contextual Behavioral Viewpoint</vt:lpstr>
      <vt:lpstr>PowerPoint Presentation</vt:lpstr>
      <vt:lpstr>My life</vt:lpstr>
      <vt:lpstr>PowerPoint Presentation</vt:lpstr>
      <vt:lpstr>Plan for the day  </vt:lpstr>
      <vt:lpstr>PowerPoint Presentation</vt:lpstr>
      <vt:lpstr>Exposure Therapy</vt:lpstr>
      <vt:lpstr>Example of the importance of basic sciences</vt:lpstr>
      <vt:lpstr>Important aspects of CBS</vt:lpstr>
      <vt:lpstr>Rule Governed Behavior</vt:lpstr>
      <vt:lpstr>Relational Frame Theory</vt:lpstr>
      <vt:lpstr>Language: The two-edged sword</vt:lpstr>
      <vt:lpstr>Experiential Avoidance</vt:lpstr>
      <vt:lpstr>Psychological Inflexibility</vt:lpstr>
      <vt:lpstr>PowerPoint Presentation</vt:lpstr>
      <vt:lpstr>Anxiety disorders</vt:lpstr>
      <vt:lpstr>AAQ and Anxiety</vt:lpstr>
      <vt:lpstr>ACT Targets Psychological Inflexibility </vt:lpstr>
      <vt:lpstr>Effect size by component relative to inactive conditions</vt:lpstr>
      <vt:lpstr>Anxiety outcome research</vt:lpstr>
      <vt:lpstr>Some misconceptions about exposure work</vt:lpstr>
      <vt:lpstr>ACT’s view on Exposure</vt:lpstr>
      <vt:lpstr>PowerPoint Presentation</vt:lpstr>
      <vt:lpstr>PowerPoint Presentation</vt:lpstr>
      <vt:lpstr>The Primary ACT Model of Psychopathology</vt:lpstr>
      <vt:lpstr>Outcomes</vt:lpstr>
      <vt:lpstr>How this is presented to clients</vt:lpstr>
      <vt:lpstr>ACT specifics</vt:lpstr>
      <vt:lpstr>Act for anxiety</vt:lpstr>
    </vt:vector>
  </TitlesOfParts>
  <Company>OCDI McLean/MGH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OBSESSIVE-COMPULSIVE DISORDER</dc:title>
  <dc:creator>Jeff Szymanski</dc:creator>
  <cp:lastModifiedBy>Michael Twohig</cp:lastModifiedBy>
  <cp:revision>205</cp:revision>
  <cp:lastPrinted>2006-08-30T15:22:23Z</cp:lastPrinted>
  <dcterms:created xsi:type="dcterms:W3CDTF">2010-05-06T14:09:35Z</dcterms:created>
  <dcterms:modified xsi:type="dcterms:W3CDTF">2014-06-18T18:51:46Z</dcterms:modified>
</cp:coreProperties>
</file>